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Default Extension="wdp" ContentType="image/vnd.ms-photo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!--Generated by Aspose.Slides for .NET 19.12--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</p:sldMasterIdLst>
  <p:sldIdLst>
    <p:sldId id="267" r:id="rId2"/>
    <p:sldId id="256" r:id="rId3"/>
    <p:sldId id="265" r:id="rId4"/>
    <p:sldId id="273" r:id="rId5"/>
    <p:sldId id="272" r:id="rId6"/>
    <p:sldId id="274" r:id="rId7"/>
    <p:sldId id="264" r:id="rId8"/>
    <p:sldId id="262" r:id="rId9"/>
    <p:sldId id="266" r:id="rId10"/>
    <p:sldId id="261" r:id="rId11"/>
    <p:sldId id="275" r:id="rId12"/>
    <p:sldId id="276" r:id="rId13"/>
    <p:sldId id="257" r:id="rId14"/>
    <p:sldId id="277" r:id="rId15"/>
    <p:sldId id="271" r:id="rId16"/>
    <p:sldId id="260" r:id="rId17"/>
    <p:sldId id="258" r:id="rId18"/>
  </p:sldIdLst>
  <p:sldSz cx="12192000" cy="6858000"/>
  <p:notesSz cx="6858000" cy="9144000"/>
  <p:custDataLst>
    <p:tags r:id="rId19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510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>
        <p:scale>
          <a:sx n="1" d="100"/>
          <a:sy n="1" d="100"/>
        </p:scale>
        <p:origin x="0" y="0"/>
      </p:cViewPr>
    </p:cSldViewPr>
  </p:notes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9.xml" /><Relationship Id="rId11" Type="http://schemas.openxmlformats.org/officeDocument/2006/relationships/slide" Target="slides/slide10.xml" /><Relationship Id="rId12" Type="http://schemas.openxmlformats.org/officeDocument/2006/relationships/slide" Target="slides/slide11.xml" /><Relationship Id="rId13" Type="http://schemas.openxmlformats.org/officeDocument/2006/relationships/slide" Target="slides/slide12.xml" /><Relationship Id="rId14" Type="http://schemas.openxmlformats.org/officeDocument/2006/relationships/slide" Target="slides/slide13.xml" /><Relationship Id="rId15" Type="http://schemas.openxmlformats.org/officeDocument/2006/relationships/slide" Target="slides/slide14.xml" /><Relationship Id="rId16" Type="http://schemas.openxmlformats.org/officeDocument/2006/relationships/slide" Target="slides/slide15.xml" /><Relationship Id="rId17" Type="http://schemas.openxmlformats.org/officeDocument/2006/relationships/slide" Target="slides/slide16.xml" /><Relationship Id="rId18" Type="http://schemas.openxmlformats.org/officeDocument/2006/relationships/slide" Target="slides/slide17.xml" /><Relationship Id="rId19" Type="http://schemas.openxmlformats.org/officeDocument/2006/relationships/tags" Target="tags/tag1.xml" /><Relationship Id="rId2" Type="http://schemas.openxmlformats.org/officeDocument/2006/relationships/slide" Target="slides/slide1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2.xml" /><Relationship Id="rId4" Type="http://schemas.openxmlformats.org/officeDocument/2006/relationships/slide" Target="slides/slide3.xml" /><Relationship Id="rId5" Type="http://schemas.openxmlformats.org/officeDocument/2006/relationships/slide" Target="slides/slide4.xml" /><Relationship Id="rId6" Type="http://schemas.openxmlformats.org/officeDocument/2006/relationships/slide" Target="slides/slide5.xml" /><Relationship Id="rId7" Type="http://schemas.openxmlformats.org/officeDocument/2006/relationships/slide" Target="slides/slide6.xml" /><Relationship Id="rId8" Type="http://schemas.openxmlformats.org/officeDocument/2006/relationships/slide" Target="slides/slide7.xml" /><Relationship Id="rId9" Type="http://schemas.openxmlformats.org/officeDocument/2006/relationships/slide" Target="slides/slide8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49DED2-37AA-4AA5-A9F0-5FEF2E2FAE0E}" type="datetimeFigureOut">
              <a:rPr lang="ru-RU" smtClean="0"/>
              <a:t>29.06.2025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10952-A874-4187-BCA2-D297A4A4C71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74623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.jpeg" /><Relationship Id="rId3" Type="http://schemas.openxmlformats.org/officeDocument/2006/relationships/theme" Target="../theme/theme1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bg>
      <p:bgPr>
        <a:blipFill dpi="0" rotWithShape="1"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</a:blip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49DED2-37AA-4AA5-A9F0-5FEF2E2FAE0E}" type="datetimeFigureOut">
              <a:rPr lang="ru-RU" smtClean="0"/>
              <a:t>29.06.2025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E10952-A874-4187-BCA2-D297A4A4C71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824949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.png" /><Relationship Id="rId3" Type="http://schemas.microsoft.com/office/2007/relationships/hdphoto" Target="../media/image3.wdp" /><Relationship Id="rId4" Type="http://schemas.openxmlformats.org/officeDocument/2006/relationships/image" Target="../media/image4.png" /><Relationship Id="rId5" Type="http://schemas.microsoft.com/office/2007/relationships/hdphoto" Target="../media/image5.wdp" /><Relationship Id="rId6" Type="http://schemas.openxmlformats.org/officeDocument/2006/relationships/image" Target="../media/image6.png" /><Relationship Id="rId7" Type="http://schemas.microsoft.com/office/2007/relationships/hdphoto" Target="../media/image7.wdp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image" Target="../media/image16.png" /><Relationship Id="rId11" Type="http://schemas.microsoft.com/office/2007/relationships/hdphoto" Target="../media/image17.wdp" /><Relationship Id="rId12" Type="http://schemas.openxmlformats.org/officeDocument/2006/relationships/image" Target="../media/image18.png" /><Relationship Id="rId13" Type="http://schemas.microsoft.com/office/2007/relationships/hdphoto" Target="../media/image19.wdp" /><Relationship Id="rId14" Type="http://schemas.openxmlformats.org/officeDocument/2006/relationships/image" Target="../media/image20.png" /><Relationship Id="rId15" Type="http://schemas.microsoft.com/office/2007/relationships/hdphoto" Target="../media/image21.wdp" /><Relationship Id="rId16" Type="http://schemas.openxmlformats.org/officeDocument/2006/relationships/image" Target="../media/image22.png" /><Relationship Id="rId17" Type="http://schemas.microsoft.com/office/2007/relationships/hdphoto" Target="../media/image23.wdp" /><Relationship Id="rId18" Type="http://schemas.openxmlformats.org/officeDocument/2006/relationships/image" Target="../media/image24.png" /><Relationship Id="rId19" Type="http://schemas.openxmlformats.org/officeDocument/2006/relationships/image" Target="../media/image25.png" /><Relationship Id="rId2" Type="http://schemas.openxmlformats.org/officeDocument/2006/relationships/image" Target="../media/image8.png" /><Relationship Id="rId20" Type="http://schemas.microsoft.com/office/2007/relationships/hdphoto" Target="../media/image26.wdp" /><Relationship Id="rId21" Type="http://schemas.openxmlformats.org/officeDocument/2006/relationships/image" Target="../media/image27.png" /><Relationship Id="rId22" Type="http://schemas.microsoft.com/office/2007/relationships/hdphoto" Target="../media/image28.wdp" /><Relationship Id="rId23" Type="http://schemas.openxmlformats.org/officeDocument/2006/relationships/image" Target="../media/image29.png" /><Relationship Id="rId24" Type="http://schemas.microsoft.com/office/2007/relationships/hdphoto" Target="../media/image30.wdp" /><Relationship Id="rId25" Type="http://schemas.openxmlformats.org/officeDocument/2006/relationships/image" Target="../media/image31.png" /><Relationship Id="rId3" Type="http://schemas.microsoft.com/office/2007/relationships/hdphoto" Target="../media/image9.wdp" /><Relationship Id="rId4" Type="http://schemas.openxmlformats.org/officeDocument/2006/relationships/image" Target="../media/image10.png" /><Relationship Id="rId5" Type="http://schemas.microsoft.com/office/2007/relationships/hdphoto" Target="../media/image11.wdp" /><Relationship Id="rId6" Type="http://schemas.openxmlformats.org/officeDocument/2006/relationships/image" Target="../media/image12.png" /><Relationship Id="rId7" Type="http://schemas.microsoft.com/office/2007/relationships/hdphoto" Target="../media/image13.wdp" /><Relationship Id="rId8" Type="http://schemas.openxmlformats.org/officeDocument/2006/relationships/image" Target="../media/image14.png" /><Relationship Id="rId9" Type="http://schemas.microsoft.com/office/2007/relationships/hdphoto" Target="../media/image15.wdp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image" Target="../media/image40.png" /><Relationship Id="rId11" Type="http://schemas.openxmlformats.org/officeDocument/2006/relationships/image" Target="../media/image41.jpeg" /><Relationship Id="rId2" Type="http://schemas.openxmlformats.org/officeDocument/2006/relationships/image" Target="../media/image32.png" /><Relationship Id="rId3" Type="http://schemas.openxmlformats.org/officeDocument/2006/relationships/image" Target="../media/image33.png" /><Relationship Id="rId4" Type="http://schemas.microsoft.com/office/2007/relationships/hdphoto" Target="../media/image34.wdp" /><Relationship Id="rId5" Type="http://schemas.openxmlformats.org/officeDocument/2006/relationships/image" Target="../media/image35.png" /><Relationship Id="rId6" Type="http://schemas.microsoft.com/office/2007/relationships/hdphoto" Target="../media/image36.wdp" /><Relationship Id="rId7" Type="http://schemas.openxmlformats.org/officeDocument/2006/relationships/image" Target="../media/image37.png" /><Relationship Id="rId8" Type="http://schemas.microsoft.com/office/2007/relationships/hdphoto" Target="../media/image38.wdp" /><Relationship Id="rId9" Type="http://schemas.openxmlformats.org/officeDocument/2006/relationships/image" Target="../media/image39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microsoft.com/office/2007/relationships/hdphoto" Target="../media/image49.wdp" /><Relationship Id="rId11" Type="http://schemas.openxmlformats.org/officeDocument/2006/relationships/image" Target="../media/image1.jpeg" /><Relationship Id="rId2" Type="http://schemas.openxmlformats.org/officeDocument/2006/relationships/image" Target="../media/image42.png" /><Relationship Id="rId3" Type="http://schemas.openxmlformats.org/officeDocument/2006/relationships/image" Target="../media/image43.png" /><Relationship Id="rId4" Type="http://schemas.microsoft.com/office/2007/relationships/hdphoto" Target="../media/image44.wdp" /><Relationship Id="rId5" Type="http://schemas.openxmlformats.org/officeDocument/2006/relationships/image" Target="../media/image45.png" /><Relationship Id="rId6" Type="http://schemas.microsoft.com/office/2007/relationships/hdphoto" Target="../media/image46.wdp" /><Relationship Id="rId7" Type="http://schemas.openxmlformats.org/officeDocument/2006/relationships/image" Target="../media/image47.png" /><Relationship Id="rId8" Type="http://schemas.openxmlformats.org/officeDocument/2006/relationships/image" Target="../media/image48.png" /><Relationship Id="rId9" Type="http://schemas.openxmlformats.org/officeDocument/2006/relationships/image" Target="../media/image2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image" Target="../media/image58.png" /><Relationship Id="rId11" Type="http://schemas.openxmlformats.org/officeDocument/2006/relationships/image" Target="../media/image59.png" /><Relationship Id="rId12" Type="http://schemas.openxmlformats.org/officeDocument/2006/relationships/image" Target="../media/image60.png" /><Relationship Id="rId13" Type="http://schemas.microsoft.com/office/2007/relationships/hdphoto" Target="../media/image61.wdp" /><Relationship Id="rId14" Type="http://schemas.openxmlformats.org/officeDocument/2006/relationships/image" Target="../media/image62.png" /><Relationship Id="rId15" Type="http://schemas.microsoft.com/office/2007/relationships/hdphoto" Target="../media/image63.wdp" /><Relationship Id="rId16" Type="http://schemas.microsoft.com/office/2007/relationships/hdphoto" Target="../media/image64.wdp" /><Relationship Id="rId17" Type="http://schemas.openxmlformats.org/officeDocument/2006/relationships/image" Target="../media/image65.png" /><Relationship Id="rId18" Type="http://schemas.openxmlformats.org/officeDocument/2006/relationships/image" Target="../media/image66.png" /><Relationship Id="rId19" Type="http://schemas.openxmlformats.org/officeDocument/2006/relationships/image" Target="../media/image42.png" /><Relationship Id="rId2" Type="http://schemas.openxmlformats.org/officeDocument/2006/relationships/image" Target="../media/image50.png" /><Relationship Id="rId3" Type="http://schemas.microsoft.com/office/2007/relationships/hdphoto" Target="../media/image51.wdp" /><Relationship Id="rId4" Type="http://schemas.openxmlformats.org/officeDocument/2006/relationships/image" Target="../media/image52.png" /><Relationship Id="rId5" Type="http://schemas.microsoft.com/office/2007/relationships/hdphoto" Target="../media/image53.wdp" /><Relationship Id="rId6" Type="http://schemas.openxmlformats.org/officeDocument/2006/relationships/image" Target="../media/image54.png" /><Relationship Id="rId7" Type="http://schemas.microsoft.com/office/2007/relationships/hdphoto" Target="../media/image55.wdp" /><Relationship Id="rId8" Type="http://schemas.openxmlformats.org/officeDocument/2006/relationships/image" Target="../media/image56.png" /><Relationship Id="rId9" Type="http://schemas.microsoft.com/office/2007/relationships/hdphoto" Target="../media/image57.wdp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67.jpeg" /><Relationship Id="rId3" Type="http://schemas.openxmlformats.org/officeDocument/2006/relationships/image" Target="../media/image68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image" Target="../media/image59.png" /><Relationship Id="rId11" Type="http://schemas.openxmlformats.org/officeDocument/2006/relationships/image" Target="../media/image40.png" /><Relationship Id="rId12" Type="http://schemas.openxmlformats.org/officeDocument/2006/relationships/image" Target="../media/image77.png" /><Relationship Id="rId13" Type="http://schemas.openxmlformats.org/officeDocument/2006/relationships/image" Target="../media/image78.png" /><Relationship Id="rId14" Type="http://schemas.openxmlformats.org/officeDocument/2006/relationships/image" Target="../media/image79.png" /><Relationship Id="rId15" Type="http://schemas.openxmlformats.org/officeDocument/2006/relationships/image" Target="../media/image80.png" /><Relationship Id="rId16" Type="http://schemas.openxmlformats.org/officeDocument/2006/relationships/image" Target="../media/image81.png" /><Relationship Id="rId17" Type="http://schemas.openxmlformats.org/officeDocument/2006/relationships/image" Target="../media/image16.png" /><Relationship Id="rId18" Type="http://schemas.microsoft.com/office/2007/relationships/hdphoto" Target="../media/image82.wdp" /><Relationship Id="rId19" Type="http://schemas.openxmlformats.org/officeDocument/2006/relationships/image" Target="../media/image83.png" /><Relationship Id="rId2" Type="http://schemas.openxmlformats.org/officeDocument/2006/relationships/image" Target="../media/image69.png" /><Relationship Id="rId20" Type="http://schemas.openxmlformats.org/officeDocument/2006/relationships/image" Target="../media/image84.png" /><Relationship Id="rId21" Type="http://schemas.openxmlformats.org/officeDocument/2006/relationships/image" Target="../media/image85.png" /><Relationship Id="rId3" Type="http://schemas.microsoft.com/office/2007/relationships/hdphoto" Target="../media/image70.wdp" /><Relationship Id="rId4" Type="http://schemas.openxmlformats.org/officeDocument/2006/relationships/image" Target="../media/image71.png" /><Relationship Id="rId5" Type="http://schemas.microsoft.com/office/2007/relationships/hdphoto" Target="../media/image72.wdp" /><Relationship Id="rId6" Type="http://schemas.openxmlformats.org/officeDocument/2006/relationships/image" Target="../media/image73.png" /><Relationship Id="rId7" Type="http://schemas.microsoft.com/office/2007/relationships/hdphoto" Target="../media/image74.wdp" /><Relationship Id="rId8" Type="http://schemas.openxmlformats.org/officeDocument/2006/relationships/image" Target="../media/image75.png" /><Relationship Id="rId9" Type="http://schemas.microsoft.com/office/2007/relationships/hdphoto" Target="../media/image76.wdp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image" Target="../media/image22.png" /><Relationship Id="rId11" Type="http://schemas.microsoft.com/office/2007/relationships/hdphoto" Target="../media/image90.wdp" /><Relationship Id="rId12" Type="http://schemas.openxmlformats.org/officeDocument/2006/relationships/image" Target="../media/image91.png" /><Relationship Id="rId13" Type="http://schemas.microsoft.com/office/2007/relationships/hdphoto" Target="../media/image92.wdp" /><Relationship Id="rId14" Type="http://schemas.openxmlformats.org/officeDocument/2006/relationships/image" Target="../media/image93.png" /><Relationship Id="rId15" Type="http://schemas.openxmlformats.org/officeDocument/2006/relationships/image" Target="../media/image94.png" /><Relationship Id="rId16" Type="http://schemas.openxmlformats.org/officeDocument/2006/relationships/image" Target="../media/image95.png" /><Relationship Id="rId17" Type="http://schemas.microsoft.com/office/2007/relationships/hdphoto" Target="../media/image96.wdp" /><Relationship Id="rId18" Type="http://schemas.openxmlformats.org/officeDocument/2006/relationships/image" Target="../media/image97.png" /><Relationship Id="rId19" Type="http://schemas.openxmlformats.org/officeDocument/2006/relationships/image" Target="../media/image98.png" /><Relationship Id="rId2" Type="http://schemas.openxmlformats.org/officeDocument/2006/relationships/image" Target="../media/image18.png" /><Relationship Id="rId3" Type="http://schemas.microsoft.com/office/2007/relationships/hdphoto" Target="../media/image86.wdp" /><Relationship Id="rId4" Type="http://schemas.openxmlformats.org/officeDocument/2006/relationships/image" Target="../media/image83.png" /><Relationship Id="rId5" Type="http://schemas.openxmlformats.org/officeDocument/2006/relationships/image" Target="../media/image87.png" /><Relationship Id="rId6" Type="http://schemas.openxmlformats.org/officeDocument/2006/relationships/image" Target="../media/image69.png" /><Relationship Id="rId7" Type="http://schemas.microsoft.com/office/2007/relationships/hdphoto" Target="../media/image88.wdp" /><Relationship Id="rId8" Type="http://schemas.openxmlformats.org/officeDocument/2006/relationships/image" Target="../media/image27.png" /><Relationship Id="rId9" Type="http://schemas.microsoft.com/office/2007/relationships/hdphoto" Target="../media/image89.wdp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microsoft.com/office/2007/relationships/hdphoto" Target="../media/image102.wdp" /><Relationship Id="rId11" Type="http://schemas.openxmlformats.org/officeDocument/2006/relationships/image" Target="../media/image45.png" /><Relationship Id="rId12" Type="http://schemas.microsoft.com/office/2007/relationships/hdphoto" Target="../media/image103.wdp" /><Relationship Id="rId13" Type="http://schemas.openxmlformats.org/officeDocument/2006/relationships/image" Target="../media/image104.png" /><Relationship Id="rId14" Type="http://schemas.openxmlformats.org/officeDocument/2006/relationships/image" Target="../media/image105.png" /><Relationship Id="rId2" Type="http://schemas.openxmlformats.org/officeDocument/2006/relationships/image" Target="../media/image94.png" /><Relationship Id="rId3" Type="http://schemas.openxmlformats.org/officeDocument/2006/relationships/image" Target="../media/image87.png" /><Relationship Id="rId4" Type="http://schemas.openxmlformats.org/officeDocument/2006/relationships/image" Target="../media/image99.png" /><Relationship Id="rId5" Type="http://schemas.openxmlformats.org/officeDocument/2006/relationships/image" Target="../media/image27.png" /><Relationship Id="rId6" Type="http://schemas.microsoft.com/office/2007/relationships/hdphoto" Target="../media/image100.wdp" /><Relationship Id="rId7" Type="http://schemas.openxmlformats.org/officeDocument/2006/relationships/image" Target="../media/image95.png" /><Relationship Id="rId8" Type="http://schemas.microsoft.com/office/2007/relationships/hdphoto" Target="../media/image101.wdp" /><Relationship Id="rId9" Type="http://schemas.openxmlformats.org/officeDocument/2006/relationships/image" Target="../media/image16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81.png" /><Relationship Id="rId3" Type="http://schemas.openxmlformats.org/officeDocument/2006/relationships/image" Target="../media/image79.png" /><Relationship Id="rId4" Type="http://schemas.openxmlformats.org/officeDocument/2006/relationships/image" Target="../media/image106.png" /><Relationship Id="rId5" Type="http://schemas.openxmlformats.org/officeDocument/2006/relationships/image" Target="../media/image107.png" /><Relationship Id="rId6" Type="http://schemas.openxmlformats.org/officeDocument/2006/relationships/image" Target="../media/image98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81.png" /><Relationship Id="rId3" Type="http://schemas.openxmlformats.org/officeDocument/2006/relationships/image" Target="../media/image79.png" /><Relationship Id="rId4" Type="http://schemas.openxmlformats.org/officeDocument/2006/relationships/image" Target="../media/image106.png" /><Relationship Id="rId5" Type="http://schemas.openxmlformats.org/officeDocument/2006/relationships/image" Target="../media/image107.png" /><Relationship Id="rId6" Type="http://schemas.openxmlformats.org/officeDocument/2006/relationships/image" Target="../media/image108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81.png" /><Relationship Id="rId3" Type="http://schemas.openxmlformats.org/officeDocument/2006/relationships/image" Target="../media/image79.png" /><Relationship Id="rId4" Type="http://schemas.openxmlformats.org/officeDocument/2006/relationships/image" Target="../media/image106.png" /><Relationship Id="rId5" Type="http://schemas.openxmlformats.org/officeDocument/2006/relationships/image" Target="../media/image107.png" /><Relationship Id="rId6" Type="http://schemas.openxmlformats.org/officeDocument/2006/relationships/image" Target="../media/image108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09.jpeg" /><Relationship Id="rId3" Type="http://schemas.openxmlformats.org/officeDocument/2006/relationships/image" Target="../media/image110.png" /><Relationship Id="rId4" Type="http://schemas.openxmlformats.org/officeDocument/2006/relationships/image" Target="../media/image111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11.png" /><Relationship Id="rId3" Type="http://schemas.openxmlformats.org/officeDocument/2006/relationships/image" Target="../media/image112.jpeg" /><Relationship Id="rId4" Type="http://schemas.openxmlformats.org/officeDocument/2006/relationships/image" Target="../media/image113.png" /><Relationship Id="rId5" Type="http://schemas.openxmlformats.org/officeDocument/2006/relationships/image" Target="../media/image110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14.jpeg" /><Relationship Id="rId3" Type="http://schemas.openxmlformats.org/officeDocument/2006/relationships/image" Target="../media/image115.jpeg" /><Relationship Id="rId4" Type="http://schemas.openxmlformats.org/officeDocument/2006/relationships/image" Target="../media/image116.jpeg" /><Relationship Id="rId5" Type="http://schemas.openxmlformats.org/officeDocument/2006/relationships/image" Target="../media/image117.jpeg" /><Relationship Id="rId6" Type="http://schemas.openxmlformats.org/officeDocument/2006/relationships/image" Target="../media/image118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19.jpe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image" Target="../media/image128.png" /><Relationship Id="rId11" Type="http://schemas.microsoft.com/office/2007/relationships/hdphoto" Target="../media/image129.wdp" /><Relationship Id="rId12" Type="http://schemas.openxmlformats.org/officeDocument/2006/relationships/image" Target="../media/image130.png" /><Relationship Id="rId13" Type="http://schemas.microsoft.com/office/2007/relationships/hdphoto" Target="../media/image131.wdp" /><Relationship Id="rId14" Type="http://schemas.openxmlformats.org/officeDocument/2006/relationships/image" Target="../media/image132.png" /><Relationship Id="rId15" Type="http://schemas.microsoft.com/office/2007/relationships/hdphoto" Target="../media/image133.wdp" /><Relationship Id="rId16" Type="http://schemas.openxmlformats.org/officeDocument/2006/relationships/image" Target="../media/image134.png" /><Relationship Id="rId17" Type="http://schemas.openxmlformats.org/officeDocument/2006/relationships/image" Target="../media/image135.png" /><Relationship Id="rId18" Type="http://schemas.openxmlformats.org/officeDocument/2006/relationships/image" Target="../media/image136.png" /><Relationship Id="rId2" Type="http://schemas.openxmlformats.org/officeDocument/2006/relationships/image" Target="../media/image120.png" /><Relationship Id="rId3" Type="http://schemas.openxmlformats.org/officeDocument/2006/relationships/image" Target="../media/image121.png" /><Relationship Id="rId4" Type="http://schemas.openxmlformats.org/officeDocument/2006/relationships/image" Target="../media/image122.png" /><Relationship Id="rId5" Type="http://schemas.openxmlformats.org/officeDocument/2006/relationships/image" Target="../media/image123.png" /><Relationship Id="rId6" Type="http://schemas.openxmlformats.org/officeDocument/2006/relationships/image" Target="../media/image124.png" /><Relationship Id="rId7" Type="http://schemas.openxmlformats.org/officeDocument/2006/relationships/image" Target="../media/image125.png" /><Relationship Id="rId8" Type="http://schemas.openxmlformats.org/officeDocument/2006/relationships/image" Target="../media/image126.png" /><Relationship Id="rId9" Type="http://schemas.openxmlformats.org/officeDocument/2006/relationships/image" Target="../media/image127.png" /></Relationships>
</file>

<file path=ppt/slides/slide1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052189" y="912274"/>
            <a:ext cx="7518947" cy="1270000"/>
          </a:xfrm>
        </p:spPr>
        <p:txBody>
          <a:bodyPr>
            <a:normAutofit fontScale="90000"/>
          </a:bodyPr>
          <a:lstStyle/>
          <a:p>
            <a:r>
              <a:rPr lang="ru-RU" sz="3600" b="1">
                <a:solidFill>
                  <a:srgbClr val="FF0000"/>
                </a:solidFill>
                <a:latin typeface="Comic Sans MS" panose="030f0702030302020204" pitchFamily="66" charset="0"/>
              </a:rPr>
              <a:t>ИНТЕРАКТИВНОЕ ПОСОБИЕ </a:t>
            </a:r>
            <a:br>
              <a:rPr lang="ru-RU" sz="3600" b="1">
                <a:solidFill>
                  <a:srgbClr val="FF0000"/>
                </a:solidFill>
                <a:latin typeface="Comic Sans MS" panose="030f0702030302020204" pitchFamily="66" charset="0"/>
              </a:rPr>
            </a:br>
            <a:r>
              <a:rPr lang="ru-RU" sz="3600" b="1">
                <a:solidFill>
                  <a:srgbClr val="FF0000"/>
                </a:solidFill>
                <a:latin typeface="Comic Sans MS" panose="030f0702030302020204" pitchFamily="66" charset="0"/>
              </a:rPr>
              <a:t>ПО ТЕМЕ «ПОСУДА»</a:t>
            </a:r>
            <a:br>
              <a:rPr lang="ru-RU" sz="3600" b="1">
                <a:solidFill>
                  <a:srgbClr val="FF0000"/>
                </a:solidFill>
                <a:latin typeface="Comic Sans MS" panose="030f0702030302020204" pitchFamily="66" charset="0"/>
              </a:rPr>
            </a:br>
            <a:r>
              <a:rPr lang="ru-RU" sz="3600" b="1">
                <a:solidFill>
                  <a:srgbClr val="FF0000"/>
                </a:solidFill>
                <a:latin typeface="Comic Sans MS" panose="030f0702030302020204" pitchFamily="66" charset="0"/>
              </a:rPr>
              <a:t>(для детей старшего </a:t>
            </a:r>
            <a:br>
              <a:rPr lang="ru-RU" sz="3600" b="1">
                <a:solidFill>
                  <a:srgbClr val="FF0000"/>
                </a:solidFill>
                <a:latin typeface="Comic Sans MS" panose="030f0702030302020204" pitchFamily="66" charset="0"/>
              </a:rPr>
            </a:br>
            <a:r>
              <a:rPr lang="ru-RU" sz="3600" b="1">
                <a:solidFill>
                  <a:srgbClr val="FF0000"/>
                </a:solidFill>
                <a:latin typeface="Comic Sans MS" panose="030f0702030302020204" pitchFamily="66" charset="0"/>
              </a:rPr>
              <a:t>дошкольного возраста)</a:t>
            </a:r>
            <a:endParaRPr lang="ru-RU" sz="3600" b="1"/>
          </a:p>
        </p:txBody>
      </p:sp>
      <p:sp>
        <p:nvSpPr>
          <p:cNvPr id="3" name="Прямоугольник 2"/>
          <p:cNvSpPr/>
          <p:nvPr/>
        </p:nvSpPr>
        <p:spPr>
          <a:xfrm>
            <a:off x="4469876" y="4731319"/>
            <a:ext cx="7341123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err="1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panose="030f0702030302020204" pitchFamily="66" charset="0"/>
                <a:cs typeface="Times New Roman" panose="02020603050405020304" pitchFamily="18" charset="0"/>
              </a:rPr>
              <a:t>Ничепорчук Татьяна Петровна, </a:t>
            </a:r>
          </a:p>
          <a:p>
            <a:pPr algn="ctr"/>
            <a:r>
              <a:rPr lang="ru-RU" sz="2400" err="1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panose="030f0702030302020204" pitchFamily="66" charset="0"/>
                <a:cs typeface="Times New Roman" panose="02020603050405020304" pitchFamily="18" charset="0"/>
              </a:rPr>
              <a:t>Шевлякова Елена Иосифовна </a:t>
            </a:r>
          </a:p>
          <a:p>
            <a:pPr algn="ctr"/>
            <a:r>
              <a:rPr lang="ru-RU" sz="240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panose="030f0702030302020204" pitchFamily="66" charset="0"/>
                <a:cs typeface="Times New Roman" panose="02020603050405020304" pitchFamily="18" charset="0"/>
              </a:rPr>
              <a:t>учителя-логопеды </a:t>
            </a:r>
          </a:p>
          <a:p>
            <a:pPr algn="ctr"/>
            <a:r>
              <a:rPr lang="ru-RU" sz="240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panose="030f0702030302020204" pitchFamily="66" charset="0"/>
                <a:cs typeface="Times New Roman" panose="02020603050405020304" pitchFamily="18" charset="0"/>
              </a:rPr>
              <a:t>МОУ «Детский сад № 279 </a:t>
            </a:r>
          </a:p>
          <a:p>
            <a:pPr algn="ctr"/>
            <a:r>
              <a:rPr lang="ru-RU" sz="240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panose="030f0702030302020204" pitchFamily="66" charset="0"/>
                <a:cs typeface="Times New Roman" panose="02020603050405020304" pitchFamily="18" charset="0"/>
              </a:rPr>
              <a:t>Красноармейского района Волгограда»</a:t>
            </a:r>
          </a:p>
        </p:txBody>
      </p:sp>
      <p:pic>
        <p:nvPicPr>
          <p:cNvPr id="4" name="Picture 2" descr="http://www.specialist-detsada.ru/uploads/posts/2013-02/1361333543_izuchaem-posudu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153" b="99399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4589" t="1" r="28891" b="52632"/>
          <a:stretch>
            <a:fillRect/>
          </a:stretch>
        </p:blipFill>
        <p:spPr bwMode="auto">
          <a:xfrm>
            <a:off x="620865" y="41383"/>
            <a:ext cx="3021056" cy="30117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8" descr="http://www.specialist-detsada.ru/uploads/posts/2013-02/1361333543_izuchaem-posudu.jpg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42943" b="93994" l="60400" r="96000">
                        <a14:foregroundMark x1="70100" y1="49700" x2="70100" y2="49700"/>
                        <a14:foregroundMark x1="67100" y1="46847" x2="67100" y2="46847"/>
                        <a14:foregroundMark x1="64300" y1="48048" x2="64300" y2="48048"/>
                        <a14:foregroundMark x1="82900" y1="60511" x2="82900" y2="60511"/>
                        <a14:foregroundMark x1="80700" y1="60961" x2="80700" y2="60961"/>
                        <a14:foregroundMark x1="65900" y1="47147" x2="65900" y2="47147"/>
                        <a14:foregroundMark x1="63700" y1="50751" x2="63700" y2="50751"/>
                        <a14:foregroundMark x1="63700" y1="52402" x2="63700" y2="52402"/>
                        <a14:foregroundMark x1="64900" y1="62462" x2="64900" y2="62462"/>
                        <a14:foregroundMark x1="90800" y1="64715" x2="90800" y2="64715"/>
                        <a14:backgroundMark x1="62600" y1="50300" x2="62600" y2="50300"/>
                        <a14:backgroundMark x1="62700" y1="53754" x2="62700" y2="53754"/>
                        <a14:backgroundMark x1="77100" y1="51201" x2="77100" y2="5120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0519" t="45992" r="5336" b="5712"/>
          <a:stretch>
            <a:fillRect/>
          </a:stretch>
        </p:blipFill>
        <p:spPr bwMode="auto">
          <a:xfrm>
            <a:off x="3641921" y="1667607"/>
            <a:ext cx="3252247" cy="3063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http://www.specialist-detsada.ru/uploads/posts/2013-02/1361333543_izuchaem-posudu.jpg"/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50300" b="89189" l="22500" r="87400">
                        <a14:foregroundMark x1="31200" y1="54805" x2="31200" y2="54805"/>
                        <a14:foregroundMark x1="45100" y1="54354" x2="45100" y2="5435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2020" t="44646" r="44726" b="8544"/>
          <a:stretch>
            <a:fillRect/>
          </a:stretch>
        </p:blipFill>
        <p:spPr bwMode="auto">
          <a:xfrm>
            <a:off x="834999" y="3246597"/>
            <a:ext cx="2945694" cy="29694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402886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/>
</p:sld>
</file>

<file path=ppt/slides/slide2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076" name="Picture 4" descr="http://rus.neostore.lv/th/EC-00663/EC-00663184-01.jpe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99179" l="0" r="100000">
                        <a14:foregroundMark x1="66556" y1="33826" x2="66556" y2="33826"/>
                        <a14:foregroundMark x1="74000" y1="42529" x2="74000" y2="42529"/>
                        <a14:foregroundMark x1="77111" y1="49261" x2="77111" y2="49261"/>
                        <a14:foregroundMark x1="41889" y1="28243" x2="41889" y2="28243"/>
                        <a14:foregroundMark x1="57778" y1="31363" x2="57778" y2="31363"/>
                        <a14:foregroundMark x1="50778" y1="29228" x2="50778" y2="29228"/>
                        <a14:foregroundMark x1="27889" y1="30706" x2="27889" y2="30706"/>
                        <a14:foregroundMark x1="18444" y1="34319" x2="18444" y2="34319"/>
                        <a14:foregroundMark x1="11444" y1="38588" x2="11444" y2="38588"/>
                        <a14:foregroundMark x1="5222" y1="45320" x2="5222" y2="45320"/>
                        <a14:foregroundMark x1="14556" y1="35961" x2="14556" y2="35961"/>
                        <a14:foregroundMark x1="20889" y1="32512" x2="20889" y2="32512"/>
                        <a14:foregroundMark x1="29778" y1="29228" x2="29778" y2="29228"/>
                        <a14:foregroundMark x1="33667" y1="28571" x2="33667" y2="28571"/>
                        <a14:foregroundMark x1="24778" y1="30378" x2="24778" y2="30378"/>
                        <a14:foregroundMark x1="54444" y1="29557" x2="54444" y2="29557"/>
                        <a14:foregroundMark x1="61222" y1="32184" x2="61222" y2="32184"/>
                        <a14:foregroundMark x1="64333" y1="33826" x2="64333" y2="3382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109251" y="4022395"/>
            <a:ext cx="2824762" cy="19114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http://4.bp.blogspot.com/-L6sqstdfEhw/UgfMmzPrTwI/AAAAAAAAS20/QmAP9g44nHQ/s1600/%D0%A7%D0%B0%D1%88%D0%BA%D0%B0-%D0%B8-%D0%91%D0%BB%D1%8E%D0%B4%D1%86%D0%B5.jpg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127" b="73942" l="14244" r="8585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4259" t="8329" r="12716" b="25382"/>
          <a:stretch>
            <a:fillRect/>
          </a:stretch>
        </p:blipFill>
        <p:spPr bwMode="auto">
          <a:xfrm>
            <a:off x="2162653" y="4023760"/>
            <a:ext cx="2634635" cy="17760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4" name="Picture 12" descr="http://mywishlist.ru/pic/i/wish/300x300/002/091/953.jpeg"/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667" r="9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803" t="15486" r="2847" b="16555"/>
          <a:stretch>
            <a:fillRect/>
          </a:stretch>
        </p:blipFill>
        <p:spPr bwMode="auto">
          <a:xfrm>
            <a:off x="403935" y="929575"/>
            <a:ext cx="3047500" cy="21950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90" name="Picture 18" descr="http://www.auto.ur.ru/img/audio_cd_covers/1011397546.jpg"/>
          <p:cNvPicPr>
            <a:picLocks noChangeAspect="1" noChangeArrowheads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9738" b="89888" l="1232" r="9876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391925" y="1385658"/>
            <a:ext cx="2989216" cy="24984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92" name="Picture 20" descr="http://www.stargifts.ru/catalog/cat_3_1973980_3"/>
          <p:cNvPicPr>
            <a:picLocks noChangeAspect="1" noChangeArrowheads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267" b="90000" l="5200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2419" t="45750" r="22542" b="10356"/>
          <a:stretch>
            <a:fillRect/>
          </a:stretch>
        </p:blipFill>
        <p:spPr bwMode="auto">
          <a:xfrm>
            <a:off x="7781115" y="3245362"/>
            <a:ext cx="1230089" cy="16173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94" name="Picture 22" descr="http://rostov.domdom.ru/images/products/21529/main.jpg"/>
          <p:cNvPicPr>
            <a:picLocks noChangeAspect="1" noChangeArrowheads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49634" b="98901" l="813" r="49826">
                        <a14:foregroundMark x1="35075" y1="72344" x2="35075" y2="72344"/>
                        <a14:foregroundMark x1="47154" y1="69048" x2="47154" y2="69048"/>
                        <a14:foregroundMark x1="47967" y1="65201" x2="47967" y2="65201"/>
                        <a14:foregroundMark x1="47271" y1="62088" x2="47271" y2="62088"/>
                        <a14:foregroundMark x1="44715" y1="69963" x2="44715" y2="69963"/>
                        <a14:foregroundMark x1="45993" y1="69231" x2="45993" y2="69231"/>
                        <a14:foregroundMark x1="47154" y1="67766" x2="47154" y2="67766"/>
                        <a14:foregroundMark x1="42509" y1="74725" x2="42509" y2="74725"/>
                        <a14:foregroundMark x1="41696" y1="75275" x2="41696" y2="75275"/>
                        <a14:foregroundMark x1="4530" y1="69231" x2="4530" y2="69231"/>
                        <a14:foregroundMark x1="8595" y1="73260" x2="8595" y2="73260"/>
                        <a14:foregroundMark x1="4297" y1="62088" x2="4297" y2="62088"/>
                        <a14:backgroundMark x1="44832" y1="67582" x2="44832" y2="6758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49583" r="49313"/>
          <a:stretch>
            <a:fillRect/>
          </a:stretch>
        </p:blipFill>
        <p:spPr bwMode="auto">
          <a:xfrm>
            <a:off x="7379647" y="850479"/>
            <a:ext cx="3239439" cy="23708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96" name="Picture 24" descr="http://models.static.price.ru/images/models/-/polovnik/samura-sga-6513/16fa1bbcdcce91d209d9af37216cdc96.PNG"/>
          <p:cNvPicPr>
            <a:picLocks noChangeAspect="1" noChangeArrowheads="1"/>
          </p:cNvPicPr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562823" y="1180763"/>
            <a:ext cx="1146632" cy="2353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98" name="Picture 26" descr="http://image.galacentre.ru/4N2WRAD.jpg"/>
          <p:cNvPicPr>
            <a:picLocks noChangeAspect="1" noChangeArrowheads="1"/>
          </p:cNvPicPr>
          <p:nvPr/>
        </p:nvPicPr>
        <p:blipFill>
          <a:blip r:embed="rId16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ackgroundRemoval t="250" b="96250" l="2250" r="9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623823" y="1208629"/>
            <a:ext cx="2237462" cy="22374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04" name="Picture 32" descr="http://www.econom38.ru/upload/products/11659b.png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18325976">
            <a:off x="479965" y="3054637"/>
            <a:ext cx="2946645" cy="1993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Прямоугольник 19"/>
          <p:cNvSpPr/>
          <p:nvPr/>
        </p:nvSpPr>
        <p:spPr>
          <a:xfrm>
            <a:off x="2755787" y="2682"/>
            <a:ext cx="8135112" cy="16927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>
                <a:solidFill>
                  <a:srgbClr val="FF0000"/>
                </a:solidFill>
                <a:latin typeface="Comic Sans MS" panose="030f0702030302020204" pitchFamily="66" charset="0"/>
              </a:rPr>
              <a:t>Что ты видишь на картинке?</a:t>
            </a:r>
          </a:p>
          <a:p>
            <a:r>
              <a:rPr lang="ru-RU" sz="2000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Ребенок называет предмет и нажимает курсором на него. </a:t>
            </a:r>
          </a:p>
          <a:p>
            <a:r>
              <a:rPr lang="ru-RU" sz="2000" i="1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Я вижу чайник. И т.д.</a:t>
            </a:r>
            <a:br>
              <a:rPr lang="ru-RU" sz="3200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</a:br>
            <a:endParaRPr lang="ru-RU" sz="3200"/>
          </a:p>
        </p:txBody>
      </p:sp>
      <p:sp>
        <p:nvSpPr>
          <p:cNvPr id="21" name="Прямоугольник 20"/>
          <p:cNvSpPr/>
          <p:nvPr/>
        </p:nvSpPr>
        <p:spPr>
          <a:xfrm>
            <a:off x="239991" y="6000943"/>
            <a:ext cx="11156389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Для чего нужны все эти предметы? </a:t>
            </a:r>
            <a:r>
              <a:rPr lang="ru-RU" i="1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(Чтобы есть, готовить пищу)</a:t>
            </a:r>
          </a:p>
          <a:p>
            <a:r>
              <a:rPr lang="ru-RU" sz="2000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Назови предметы одним словом. Это…</a:t>
            </a:r>
            <a:r>
              <a:rPr lang="ru-RU" sz="2000">
                <a:solidFill>
                  <a:srgbClr val="FF0000"/>
                </a:solidFill>
                <a:latin typeface="Comic Sans MS" panose="030f0702030302020204" pitchFamily="66" charset="0"/>
              </a:rPr>
              <a:t>посуда.</a:t>
            </a:r>
          </a:p>
        </p:txBody>
      </p:sp>
      <p:pic>
        <p:nvPicPr>
          <p:cNvPr id="22" name="Picture 2" descr="http://hilt.com.ua/admin/bindata/_0260391_image.jpg"/>
          <p:cNvPicPr>
            <a:picLocks noChangeAspect="1" noChangeArrowheads="1"/>
          </p:cNvPicPr>
          <p:nvPr/>
        </p:nvPicPr>
        <p:blipFill>
          <a:blip r:embed="rId19"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backgroundRemoval t="17736" b="84717" l="2642" r="9377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7091" r="5212" b="15380"/>
          <a:stretch>
            <a:fillRect/>
          </a:stretch>
        </p:blipFill>
        <p:spPr bwMode="auto">
          <a:xfrm>
            <a:off x="4996793" y="3783805"/>
            <a:ext cx="2302252" cy="16402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06" name="Picture 34" descr="http://www.orbitansk.ru/upload/iblock/b7b/859-010.resize1.jpg"/>
          <p:cNvPicPr>
            <a:picLocks noChangeAspect="1" noChangeArrowheads="1"/>
          </p:cNvPicPr>
          <p:nvPr/>
        </p:nvPicPr>
        <p:blipFill>
          <a:blip r:embed="rId21">
            <a:extLst>
              <a:ext uri="{BEBA8EAE-BF5A-486C-A8C5-ECC9F3942E4B}">
                <a14:imgProps xmlns:a14="http://schemas.microsoft.com/office/drawing/2010/main">
                  <a14:imgLayer r:embed="rId22">
                    <a14:imgEffect>
                      <a14:backgroundRemoval t="1750" b="98000" l="1500" r="9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736766" y="1128578"/>
            <a:ext cx="2424613" cy="24246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4" descr="http://f1.mylove.ru/dJCDr1bqPy.jpg"/>
          <p:cNvPicPr>
            <a:picLocks noChangeAspect="1" noChangeArrowheads="1"/>
          </p:cNvPicPr>
          <p:nvPr/>
        </p:nvPicPr>
        <p:blipFill>
          <a:blip r:embed="rId23">
            <a:extLst>
              <a:ext uri="{BEBA8EAE-BF5A-486C-A8C5-ECC9F3942E4B}">
                <a14:imgProps xmlns:a14="http://schemas.microsoft.com/office/drawing/2010/main">
                  <a14:imgLayer r:embed="rId24">
                    <a14:imgEffect>
                      <a14:backgroundRemoval t="584" b="95720" l="0" r="9962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5519"/>
          <a:stretch>
            <a:fillRect/>
          </a:stretch>
        </p:blipFill>
        <p:spPr bwMode="auto">
          <a:xfrm>
            <a:off x="6631268" y="4800304"/>
            <a:ext cx="528874" cy="6237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6211946" y="5046350"/>
            <a:ext cx="530398" cy="62794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6607494" y="5112155"/>
            <a:ext cx="530398" cy="62794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433223" y="3087220"/>
            <a:ext cx="8851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>
                <a:solidFill>
                  <a:srgbClr val="FF0000"/>
                </a:solidFill>
              </a:rPr>
              <a:t>чайник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618144" y="2939962"/>
            <a:ext cx="10970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>
                <a:solidFill>
                  <a:srgbClr val="FF0000"/>
                </a:solidFill>
              </a:rPr>
              <a:t>кастрюля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762328" y="3470594"/>
            <a:ext cx="12681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>
                <a:solidFill>
                  <a:srgbClr val="FF0000"/>
                </a:solidFill>
              </a:rPr>
              <a:t>поварешка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715239" y="5783305"/>
            <a:ext cx="12169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>
                <a:solidFill>
                  <a:srgbClr val="FF0000"/>
                </a:solidFill>
              </a:rPr>
              <a:t>сковорода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012117" y="4655534"/>
            <a:ext cx="8208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>
                <a:solidFill>
                  <a:srgbClr val="FF0000"/>
                </a:solidFill>
              </a:rPr>
              <a:t>стакан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508086" y="5235631"/>
            <a:ext cx="12082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>
                <a:solidFill>
                  <a:srgbClr val="FF0000"/>
                </a:solidFill>
              </a:rPr>
              <a:t>сахарница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557101" y="5590333"/>
            <a:ext cx="18003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>
                <a:solidFill>
                  <a:srgbClr val="FF0000"/>
                </a:solidFill>
              </a:rPr>
              <a:t>чашка и блюдце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488469" y="4339679"/>
            <a:ext cx="5865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>
                <a:solidFill>
                  <a:srgbClr val="FF0000"/>
                </a:solidFill>
              </a:rPr>
              <a:t>нож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445438" y="3523269"/>
            <a:ext cx="9500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>
                <a:solidFill>
                  <a:srgbClr val="FF0000"/>
                </a:solidFill>
              </a:rPr>
              <a:t>тарелка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345187" y="1621939"/>
            <a:ext cx="30547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>
                <a:solidFill>
                  <a:srgbClr val="FF0000"/>
                </a:solidFill>
              </a:rPr>
              <a:t>ложка                               вилка</a:t>
            </a:r>
          </a:p>
        </p:txBody>
      </p:sp>
    </p:spTree>
    <p:extLst>
      <p:ext uri="{BB962C8B-B14F-4D97-AF65-F5344CB8AC3E}">
        <p14:creationId xmlns:p14="http://schemas.microsoft.com/office/powerpoint/2010/main" val="9635404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308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" dur="2000" fill="hold"/>
                                        <p:tgtEl>
                                          <p:spTgt spid="310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4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8" dur="2000" fill="hold"/>
                                        <p:tgtEl>
                                          <p:spTgt spid="309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2" dur="2000" fill="hold"/>
                                        <p:tgtEl>
                                          <p:spTgt spid="309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6" dur="2000" fill="hold"/>
                                        <p:tgtEl>
                                          <p:spTgt spid="310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0" dur="2000" fill="hold"/>
                                        <p:tgtEl>
                                          <p:spTgt spid="308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4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8" dur="2000" fill="hold"/>
                                        <p:tgtEl>
                                          <p:spTgt spid="309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2" dur="20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Прямоугольник 3"/>
          <p:cNvSpPr/>
          <p:nvPr/>
        </p:nvSpPr>
        <p:spPr>
          <a:xfrm>
            <a:off x="263769" y="135022"/>
            <a:ext cx="7946406" cy="126188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>
                <a:solidFill>
                  <a:srgbClr val="FF0000"/>
                </a:solidFill>
                <a:latin typeface="Comic Sans MS" panose="030f0702030302020204" pitchFamily="66" charset="0"/>
              </a:rPr>
              <a:t>Какая посуда нужна, чтобы</a:t>
            </a:r>
          </a:p>
          <a:p>
            <a:r>
              <a:rPr lang="ru-RU" sz="2400">
                <a:solidFill>
                  <a:srgbClr val="FF0000"/>
                </a:solidFill>
                <a:latin typeface="Comic Sans MS" panose="030f0702030302020204" pitchFamily="66" charset="0"/>
              </a:rPr>
              <a:t>приготовить обед - сварить суп, пожарить котлеты?</a:t>
            </a:r>
            <a:endParaRPr lang="ru-RU" sz="2400">
              <a:solidFill>
                <a:srgbClr val="FF0000"/>
              </a:solidFill>
            </a:endParaRPr>
          </a:p>
          <a:p>
            <a:r>
              <a:rPr lang="ru-RU" sz="2800">
                <a:solidFill>
                  <a:srgbClr val="FF0000"/>
                </a:solidFill>
                <a:latin typeface="Comic Sans MS" panose="030f0702030302020204" pitchFamily="66" charset="0"/>
              </a:rPr>
              <a:t> Отгадай!</a:t>
            </a:r>
            <a:endParaRPr lang="ru-RU" sz="2800">
              <a:solidFill>
                <a:srgbClr val="FF0000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2964" y="1010260"/>
            <a:ext cx="329213" cy="256054"/>
          </a:xfrm>
          <a:prstGeom prst="rect">
            <a:avLst/>
          </a:prstGeom>
        </p:spPr>
      </p:pic>
      <p:pic>
        <p:nvPicPr>
          <p:cNvPr id="3076" name="Picture 4" descr="http://cartoon.kulichki.com/child/image/child102.jpg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1429" r="95143">
                        <a14:foregroundMark x1="54857" y1="54571" x2="54857" y2="5457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7260" y="2717183"/>
            <a:ext cx="2190310" cy="2757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http://www.expertcen.ru/netcat_files/Offer/2013/01/_shopv/a154aed49ab37a7467e1caab8b3b7adf.jpg"/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2642" r="100000">
                        <a14:foregroundMark x1="69057" y1="36815" x2="69057" y2="3681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577321" y="2436911"/>
            <a:ext cx="3410814" cy="41634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2" name="Picture 10" descr="http://labelme.csail.mit.edu/Images/sandbox/mt_static_submitted_Ehsan_Jahangiri_pots_and_pans_feb_2011/3051.jpg"/>
          <p:cNvPicPr>
            <a:picLocks noChangeAspect="1" noChangeArrowheads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6846" b="92176" l="5505" r="7651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948" t="6798" r="23313" b="5716"/>
          <a:stretch>
            <a:fillRect/>
          </a:stretch>
        </p:blipFill>
        <p:spPr bwMode="auto">
          <a:xfrm>
            <a:off x="8782225" y="1342110"/>
            <a:ext cx="1970116" cy="18030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318349" y="2210589"/>
            <a:ext cx="329213" cy="256054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6219612" y="1266314"/>
            <a:ext cx="2772717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>
                <a:solidFill>
                  <a:srgbClr val="FF0000"/>
                </a:solidFill>
              </a:rPr>
              <a:t>Как называется место, где готовят еду? </a:t>
            </a:r>
            <a:r>
              <a:rPr lang="ru-RU" sz="2000" i="1">
                <a:solidFill>
                  <a:srgbClr val="FF0000"/>
                </a:solidFill>
              </a:rPr>
              <a:t>(Кухня)</a:t>
            </a: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976835" y="1908927"/>
            <a:ext cx="1909272" cy="1291903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344544" y="1356159"/>
            <a:ext cx="2107633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>
                <a:solidFill>
                  <a:srgbClr val="000080"/>
                </a:solidFill>
                <a:latin typeface="Trebuchet MS" panose="020b0603020202020204" pitchFamily="34" charset="0"/>
              </a:rPr>
              <a:t>Её на плитку ставят, </a:t>
            </a:r>
            <a:br>
              <a:rPr lang="ru-RU"/>
            </a:br>
            <a:r>
              <a:rPr lang="ru-RU">
                <a:solidFill>
                  <a:srgbClr val="000080"/>
                </a:solidFill>
                <a:latin typeface="Trebuchet MS" panose="020b0603020202020204" pitchFamily="34" charset="0"/>
              </a:rPr>
              <a:t>На ней картошку жарят,</a:t>
            </a:r>
            <a:br>
              <a:rPr lang="ru-RU"/>
            </a:br>
            <a:r>
              <a:rPr lang="ru-RU">
                <a:solidFill>
                  <a:srgbClr val="000080"/>
                </a:solidFill>
                <a:latin typeface="Trebuchet MS" panose="020b0603020202020204" pitchFamily="34" charset="0"/>
              </a:rPr>
              <a:t>На ней блины пекут.</a:t>
            </a:r>
            <a:br>
              <a:rPr lang="ru-RU"/>
            </a:br>
            <a:r>
              <a:rPr lang="ru-RU">
                <a:solidFill>
                  <a:srgbClr val="000080"/>
                </a:solidFill>
                <a:latin typeface="Trebuchet MS" panose="020b0603020202020204" pitchFamily="34" charset="0"/>
              </a:rPr>
              <a:t>А как её зовут?</a:t>
            </a:r>
            <a:endParaRPr lang="ru-RU"/>
          </a:p>
        </p:txBody>
      </p:sp>
      <p:pic>
        <p:nvPicPr>
          <p:cNvPr id="18" name="Picture 12" descr="http://web16.ru/portfolio/ill/images/2_1.jpg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411180" y="1974200"/>
            <a:ext cx="5957679" cy="38718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TextBox 18"/>
          <p:cNvSpPr txBox="1"/>
          <p:nvPr/>
        </p:nvSpPr>
        <p:spPr>
          <a:xfrm>
            <a:off x="1432808" y="5795908"/>
            <a:ext cx="8100294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>
                <a:solidFill>
                  <a:srgbClr val="FF0000"/>
                </a:solidFill>
                <a:latin typeface="Comic Sans MS" panose="030f0702030302020204" pitchFamily="66" charset="0"/>
              </a:rPr>
              <a:t>Запомни! Посуда, которая нужна для</a:t>
            </a:r>
          </a:p>
          <a:p>
            <a:r>
              <a:rPr lang="ru-RU" sz="2800">
                <a:solidFill>
                  <a:srgbClr val="FF0000"/>
                </a:solidFill>
                <a:latin typeface="Comic Sans MS" panose="030f0702030302020204" pitchFamily="66" charset="0"/>
              </a:rPr>
              <a:t> приготовления еды, называется КУХОННАЯ.</a:t>
            </a:r>
          </a:p>
        </p:txBody>
      </p:sp>
    </p:spTree>
    <p:extLst>
      <p:ext uri="{BB962C8B-B14F-4D97-AF65-F5344CB8AC3E}">
        <p14:creationId xmlns:p14="http://schemas.microsoft.com/office/powerpoint/2010/main" val="23294763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0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08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0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1" uiExpand="1"/>
      <p:bldP spid="11" grpId="2"/>
      <p:bldP spid="19" grpId="3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bg>
      <p:bgPr>
        <a:blipFill dpi="0" rotWithShape="1">
          <a:blip r:embed="rId11">
            <a:duotone>
              <a:schemeClr val="accent4">
                <a:shade val="45000"/>
                <a:satMod val="135000"/>
              </a:schemeClr>
              <a:prstClr val="white"/>
            </a:duotone>
          </a:blip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Прямоугольник 6"/>
          <p:cNvSpPr/>
          <p:nvPr/>
        </p:nvSpPr>
        <p:spPr>
          <a:xfrm>
            <a:off x="243254" y="145004"/>
            <a:ext cx="697523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>
                <a:solidFill>
                  <a:srgbClr val="FF0000"/>
                </a:solidFill>
                <a:latin typeface="Comic Sans MS" panose="030f0702030302020204" pitchFamily="66" charset="0"/>
              </a:rPr>
              <a:t>Какая посуда нам понадобится для обеда? </a:t>
            </a:r>
          </a:p>
          <a:p>
            <a:r>
              <a:rPr lang="ru-RU" sz="2400" b="0" i="0">
                <a:solidFill>
                  <a:srgbClr val="FF0000"/>
                </a:solidFill>
                <a:effectLst/>
                <a:latin typeface="Comic Sans MS" panose="030f0702030302020204" pitchFamily="66" charset="0"/>
              </a:rPr>
              <a:t>Отгадай!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1236" y="626290"/>
            <a:ext cx="329213" cy="256054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7901352" y="626290"/>
            <a:ext cx="3176955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>
                <a:solidFill>
                  <a:srgbClr val="002060"/>
                </a:solidFill>
                <a:latin typeface="Trebuchet MS" panose="020b0603020202020204" pitchFamily="34" charset="0"/>
              </a:rPr>
              <a:t>Если б не было ее</a:t>
            </a:r>
            <a:br>
              <a:rPr lang="ru-RU">
                <a:solidFill>
                  <a:srgbClr val="002060"/>
                </a:solidFill>
              </a:rPr>
            </a:br>
            <a:r>
              <a:rPr lang="ru-RU">
                <a:solidFill>
                  <a:srgbClr val="002060"/>
                </a:solidFill>
                <a:latin typeface="Trebuchet MS" panose="020b0603020202020204" pitchFamily="34" charset="0"/>
              </a:rPr>
              <a:t>Было б кушать тяжело.</a:t>
            </a:r>
            <a:br>
              <a:rPr lang="ru-RU">
                <a:solidFill>
                  <a:srgbClr val="002060"/>
                </a:solidFill>
              </a:rPr>
            </a:br>
            <a:r>
              <a:rPr lang="ru-RU">
                <a:solidFill>
                  <a:srgbClr val="002060"/>
                </a:solidFill>
                <a:latin typeface="Trebuchet MS" panose="020b0603020202020204" pitchFamily="34" charset="0"/>
              </a:rPr>
              <a:t>Некуда и суп налить</a:t>
            </a:r>
            <a:br>
              <a:rPr lang="ru-RU">
                <a:solidFill>
                  <a:srgbClr val="002060"/>
                </a:solidFill>
              </a:rPr>
            </a:br>
            <a:r>
              <a:rPr lang="ru-RU">
                <a:solidFill>
                  <a:srgbClr val="002060"/>
                </a:solidFill>
                <a:latin typeface="Trebuchet MS" panose="020b0603020202020204" pitchFamily="34" charset="0"/>
              </a:rPr>
              <a:t>И котлетку положить.</a:t>
            </a:r>
          </a:p>
          <a:p>
            <a:r>
              <a:rPr lang="ru-RU" sz="2000">
                <a:solidFill>
                  <a:srgbClr val="002060"/>
                </a:solidFill>
              </a:rPr>
              <a:t>Бывает глубокой и мелкой,</a:t>
            </a:r>
            <a:br>
              <a:rPr lang="ru-RU" sz="2000">
                <a:solidFill>
                  <a:srgbClr val="002060"/>
                </a:solidFill>
              </a:rPr>
            </a:br>
            <a:r>
              <a:rPr lang="ru-RU" sz="2000">
                <a:solidFill>
                  <a:srgbClr val="002060"/>
                </a:solidFill>
              </a:rPr>
              <a:t>Но та и другая … </a:t>
            </a:r>
          </a:p>
        </p:txBody>
      </p:sp>
      <p:pic>
        <p:nvPicPr>
          <p:cNvPr id="4098" name="Picture 2" descr="http://www.ikeabrand.com/wp-content/uploads/2013/11/stolidet_ikea9.jpeg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850" b="90000" l="150" r="9975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83842" y="2303586"/>
            <a:ext cx="5879310" cy="50876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http://www.domo-mir.ru/imageModul/chop/10000000194.jpg"/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23571" b="73857" l="1000" r="98143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2970" b="24679"/>
          <a:stretch>
            <a:fillRect/>
          </a:stretch>
        </p:blipFill>
        <p:spPr bwMode="auto">
          <a:xfrm>
            <a:off x="4738177" y="2630497"/>
            <a:ext cx="1969453" cy="1031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502391" y="3275209"/>
            <a:ext cx="1969179" cy="386309"/>
          </a:xfrm>
          <a:prstGeom prst="rect">
            <a:avLst/>
          </a:prstGeom>
        </p:spPr>
      </p:pic>
      <p:sp>
        <p:nvSpPr>
          <p:cNvPr id="15" name="Прямоугольник 14"/>
          <p:cNvSpPr/>
          <p:nvPr/>
        </p:nvSpPr>
        <p:spPr>
          <a:xfrm>
            <a:off x="1306916" y="1295462"/>
            <a:ext cx="273147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>
                <a:solidFill>
                  <a:srgbClr val="002060"/>
                </a:solidFill>
              </a:rPr>
              <a:t>Я зубаста и остра,</a:t>
            </a:r>
          </a:p>
          <a:p>
            <a:r>
              <a:rPr lang="ru-RU">
                <a:solidFill>
                  <a:srgbClr val="002060"/>
                </a:solidFill>
              </a:rPr>
              <a:t>Ложки младшая сестра. 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5018041" y="1003613"/>
            <a:ext cx="337917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>
                <a:solidFill>
                  <a:srgbClr val="000080"/>
                </a:solidFill>
                <a:latin typeface="Trebuchet MS" panose="020b0603020202020204" pitchFamily="34" charset="0"/>
              </a:rPr>
              <a:t>Не лопата, не совок,</a:t>
            </a:r>
            <a:br>
              <a:rPr lang="ru-RU"/>
            </a:br>
            <a:r>
              <a:rPr lang="ru-RU">
                <a:solidFill>
                  <a:srgbClr val="000080"/>
                </a:solidFill>
                <a:latin typeface="Trebuchet MS" panose="020b0603020202020204" pitchFamily="34" charset="0"/>
              </a:rPr>
              <a:t>Что, то в роток;</a:t>
            </a:r>
            <a:br>
              <a:rPr lang="ru-RU"/>
            </a:br>
            <a:r>
              <a:rPr lang="ru-RU">
                <a:solidFill>
                  <a:srgbClr val="000080"/>
                </a:solidFill>
                <a:latin typeface="Trebuchet MS" panose="020b0603020202020204" pitchFamily="34" charset="0"/>
              </a:rPr>
              <a:t>Кашу, суп или окрошку…</a:t>
            </a:r>
            <a:br>
              <a:rPr lang="ru-RU"/>
            </a:br>
            <a:r>
              <a:rPr lang="ru-RU">
                <a:solidFill>
                  <a:srgbClr val="000080"/>
                </a:solidFill>
                <a:latin typeface="Trebuchet MS" panose="020b0603020202020204" pitchFamily="34" charset="0"/>
              </a:rPr>
              <a:t>Вы узнали? Это… </a:t>
            </a:r>
            <a:endParaRPr lang="ru-RU"/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19412728">
            <a:off x="1869689" y="2626944"/>
            <a:ext cx="1605932" cy="1605932"/>
          </a:xfrm>
          <a:prstGeom prst="rect">
            <a:avLst/>
          </a:prstGeom>
        </p:spPr>
      </p:pic>
      <p:pic>
        <p:nvPicPr>
          <p:cNvPr id="22" name="Picture 26" descr="http://image.galacentre.ru/4N2WRAD.jpg"/>
          <p:cNvPicPr>
            <a:picLocks noChangeAspect="1" noChangeArrowheads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250" b="96250" l="2250" r="9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20129300">
            <a:off x="2562352" y="2466557"/>
            <a:ext cx="1617304" cy="1617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Прямоугольник 17"/>
          <p:cNvSpPr/>
          <p:nvPr/>
        </p:nvSpPr>
        <p:spPr>
          <a:xfrm>
            <a:off x="5202018" y="6263656"/>
            <a:ext cx="60960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400">
                <a:solidFill>
                  <a:srgbClr val="FF0000"/>
                </a:solidFill>
                <a:latin typeface="Comic Sans MS" panose="030f0702030302020204" pitchFamily="66" charset="0"/>
              </a:rPr>
              <a:t>Эта посуда называется СТОЛОВАЯ</a:t>
            </a:r>
            <a:endParaRPr lang="ru-RU" sz="2400" i="0">
              <a:solidFill>
                <a:srgbClr val="FF0000"/>
              </a:solidFill>
              <a:effectLst/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3482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 nodeType="clickPar">
                      <p:stCondLst>
                        <p:cond delay="indefinite"/>
                      </p:stCondLst>
                      <p:childTnLst>
                        <p:par>
                          <p:cTn id="5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uiExpand="1"/>
      <p:bldP spid="9" grpId="1"/>
      <p:bldP spid="15" grpId="2" uiExpand="1"/>
      <p:bldP spid="15" grpId="3"/>
      <p:bldP spid="16" grpId="4" uiExpand="1"/>
      <p:bldP spid="16" grpId="5"/>
      <p:bldP spid="18" grpId="6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Прямоугольник 3"/>
          <p:cNvSpPr/>
          <p:nvPr/>
        </p:nvSpPr>
        <p:spPr>
          <a:xfrm>
            <a:off x="800188" y="44300"/>
            <a:ext cx="1045670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>
                <a:solidFill>
                  <a:srgbClr val="FF0000"/>
                </a:solidFill>
                <a:latin typeface="Comic Sans MS" panose="030f0702030302020204" pitchFamily="66" charset="0"/>
              </a:rPr>
              <a:t>Отгадай загадки и узнай, какая посуда нужна для чаепития</a:t>
            </a:r>
            <a:endParaRPr lang="ru-RU" sz="2800">
              <a:solidFill>
                <a:srgbClr val="FF0000"/>
              </a:solidFill>
            </a:endParaRPr>
          </a:p>
        </p:txBody>
      </p:sp>
      <p:pic>
        <p:nvPicPr>
          <p:cNvPr id="7174" name="Picture 6" descr="http://www.coollady.ru/pic/0004/056/007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8545" b="89054" l="10255" r="83699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0315" t="9185" r="16020" b="11136"/>
          <a:stretch>
            <a:fillRect/>
          </a:stretch>
        </p:blipFill>
        <p:spPr bwMode="auto">
          <a:xfrm>
            <a:off x="2743416" y="2487302"/>
            <a:ext cx="6263082" cy="40249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8" name="Picture 10" descr="http://static4.depositphotos.com/1000792/364/v/450/depositphotos_3645414-Cup-and-saucer.jpg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47603" l="53007" r="100000">
                        <a14:foregroundMark x1="73051" y1="26712" x2="73051" y2="26712"/>
                        <a14:foregroundMark x1="68374" y1="14041" x2="68374" y2="14041"/>
                        <a14:foregroundMark x1="66815" y1="27397" x2="66815" y2="27397"/>
                        <a14:foregroundMark x1="79065" y1="32877" x2="79065" y2="32877"/>
                        <a14:foregroundMark x1="85523" y1="25000" x2="85523" y2="25000"/>
                        <a14:foregroundMark x1="89310" y1="13014" x2="89310" y2="13014"/>
                        <a14:foregroundMark x1="79733" y1="16781" x2="79733" y2="1678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2349" b="52310"/>
          <a:stretch>
            <a:fillRect/>
          </a:stretch>
        </p:blipFill>
        <p:spPr bwMode="auto">
          <a:xfrm>
            <a:off x="7533831" y="2667000"/>
            <a:ext cx="1159497" cy="6906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86" name="Picture 18" descr="http://www.ftoys.ru/static/images/products/big/434.jpg"/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67" b="98500" l="39362" r="99601">
                        <a14:foregroundMark x1="73005" y1="10833" x2="73005" y2="10833"/>
                        <a14:foregroundMark x1="64894" y1="58500" x2="64894" y2="58500"/>
                        <a14:foregroundMark x1="67686" y1="32667" x2="67686" y2="32667"/>
                        <a14:foregroundMark x1="75798" y1="8167" x2="75798" y2="8167"/>
                        <a14:foregroundMark x1="69016" y1="54833" x2="69016" y2="5483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5260" r="1"/>
          <a:stretch>
            <a:fillRect/>
          </a:stretch>
        </p:blipFill>
        <p:spPr bwMode="auto">
          <a:xfrm rot="14581025">
            <a:off x="4819314" y="2782674"/>
            <a:ext cx="707010" cy="11917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http://tortnazakazliza.nethouse.ru/static/img/0000/0004/0957/40957850.qx84spr89q.W665.jpg"/>
          <p:cNvPicPr>
            <a:picLocks noChangeAspect="1" noChangeArrowheads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658" b="100000" l="155" r="983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251767" y="1427618"/>
            <a:ext cx="1722907" cy="16762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970574" y="2108341"/>
            <a:ext cx="1444072" cy="111731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063823" y="2828836"/>
            <a:ext cx="1158340" cy="751888"/>
          </a:xfrm>
          <a:prstGeom prst="rect">
            <a:avLst/>
          </a:prstGeom>
        </p:spPr>
      </p:pic>
      <p:pic>
        <p:nvPicPr>
          <p:cNvPr id="1028" name="Picture 4" descr="http://www.artekb.ru/system/services/imager.php?path=%5bgeneral%5d/module_files/catalogue/images/fec74c71461ec0bdd806416f091ac226.jpg&amp;mod=setSizeOnHeight&amp;h=260"/>
          <p:cNvPicPr>
            <a:picLocks noChangeAspect="1" noChangeArrowheads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3462" b="90000" l="2254" r="97183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636" t="4794" r="5621" b="8899"/>
          <a:stretch>
            <a:fillRect/>
          </a:stretch>
        </p:blipFill>
        <p:spPr bwMode="auto">
          <a:xfrm>
            <a:off x="5660517" y="2470405"/>
            <a:ext cx="1795382" cy="13874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://www.komod.ru/pic/catalog/big/81000_14376546430.jpg"/>
          <p:cNvPicPr>
            <a:picLocks noChangeAspect="1" noChangeArrowheads="1"/>
          </p:cNvPicPr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0" b="98167" l="9886" r="8992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56603" y="2269067"/>
            <a:ext cx="3122214" cy="40006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6" descr="http://www.komod.ru/pic/catalog/big/81000_14376546430.jpg"/>
          <p:cNvPicPr>
            <a:picLocks noChangeAspect="1" noChangeArrowheads="1"/>
          </p:cNvPicPr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0" b="98167" l="9886" r="8992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flipH="1">
            <a:off x="8385351" y="2113386"/>
            <a:ext cx="2960945" cy="40006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8898008" y="2113386"/>
            <a:ext cx="1935633" cy="2417390"/>
          </a:xfrm>
          <a:prstGeom prst="rect">
            <a:avLst/>
          </a:prstGeom>
        </p:spPr>
      </p:pic>
      <p:pic>
        <p:nvPicPr>
          <p:cNvPr id="21" name="Picture 2" descr="http://img-fotki.yandex.ru/get/4521/119528728.cb4/0_a0e95_af6e9a2c_XL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602"/>
          <a:stretch>
            <a:fillRect/>
          </a:stretch>
        </p:blipFill>
        <p:spPr bwMode="auto">
          <a:xfrm flipH="1">
            <a:off x="1091588" y="1837528"/>
            <a:ext cx="2160117" cy="2982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8747623" y="533253"/>
            <a:ext cx="3547257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>
                <a:solidFill>
                  <a:srgbClr val="000080"/>
                </a:solidFill>
                <a:latin typeface="Trebuchet MS" panose="020b0603020202020204" pitchFamily="34" charset="0"/>
              </a:rPr>
              <a:t>Можно кипятка налить,</a:t>
            </a:r>
            <a:br>
              <a:rPr lang="ru-RU" sz="1400"/>
            </a:br>
            <a:r>
              <a:rPr lang="ru-RU" sz="1400">
                <a:solidFill>
                  <a:srgbClr val="000080"/>
                </a:solidFill>
                <a:latin typeface="Trebuchet MS" panose="020b0603020202020204" pitchFamily="34" charset="0"/>
              </a:rPr>
              <a:t>Чаю можно заварить,</a:t>
            </a:r>
            <a:br>
              <a:rPr lang="ru-RU" sz="1400"/>
            </a:br>
            <a:r>
              <a:rPr lang="ru-RU" sz="1400">
                <a:solidFill>
                  <a:srgbClr val="000080"/>
                </a:solidFill>
                <a:latin typeface="Trebuchet MS" panose="020b0603020202020204" pitchFamily="34" charset="0"/>
              </a:rPr>
              <a:t>У него есть ручка, носик.</a:t>
            </a:r>
            <a:br>
              <a:rPr lang="ru-RU" sz="1400"/>
            </a:br>
            <a:r>
              <a:rPr lang="ru-RU" sz="1400">
                <a:solidFill>
                  <a:srgbClr val="000080"/>
                </a:solidFill>
                <a:latin typeface="Trebuchet MS" panose="020b0603020202020204" pitchFamily="34" charset="0"/>
              </a:rPr>
              <a:t>Вы ответьте на вопросик:</a:t>
            </a:r>
            <a:br>
              <a:rPr lang="ru-RU" sz="1400"/>
            </a:br>
            <a:r>
              <a:rPr lang="ru-RU" sz="1400">
                <a:solidFill>
                  <a:srgbClr val="000080"/>
                </a:solidFill>
                <a:latin typeface="Trebuchet MS" panose="020b0603020202020204" pitchFamily="34" charset="0"/>
              </a:rPr>
              <a:t>Кто на кухне всем начальник?</a:t>
            </a:r>
            <a:br>
              <a:rPr lang="ru-RU" sz="1400"/>
            </a:br>
            <a:r>
              <a:rPr lang="ru-RU" sz="1400">
                <a:solidFill>
                  <a:srgbClr val="000080"/>
                </a:solidFill>
                <a:latin typeface="Trebuchet MS" panose="020b0603020202020204" pitchFamily="34" charset="0"/>
              </a:rPr>
              <a:t>Важный и пузатый ...</a:t>
            </a:r>
            <a:r>
              <a:rPr lang="ru-RU" sz="1600">
                <a:solidFill>
                  <a:srgbClr val="000080"/>
                </a:solidFill>
                <a:latin typeface="Trebuchet MS" panose="020b0603020202020204" pitchFamily="34" charset="0"/>
              </a:rPr>
              <a:t> </a:t>
            </a:r>
            <a:endParaRPr lang="ru-RU" sz="1600"/>
          </a:p>
        </p:txBody>
      </p:sp>
      <p:pic>
        <p:nvPicPr>
          <p:cNvPr id="23" name="Рисунок 22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8583017" y="1689631"/>
            <a:ext cx="329213" cy="256054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11092290" y="177883"/>
            <a:ext cx="329213" cy="256054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5953902" y="609196"/>
            <a:ext cx="300399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>
                <a:solidFill>
                  <a:srgbClr val="000080"/>
                </a:solidFill>
                <a:latin typeface="Trebuchet MS" panose="020b0603020202020204" pitchFamily="34" charset="0"/>
              </a:rPr>
              <a:t>Они всем очень нравятся,</a:t>
            </a:r>
            <a:br>
              <a:rPr lang="ru-RU" sz="1400"/>
            </a:br>
            <a:r>
              <a:rPr lang="ru-RU" sz="1400">
                <a:solidFill>
                  <a:srgbClr val="000080"/>
                </a:solidFill>
                <a:latin typeface="Trebuchet MS" panose="020b0603020202020204" pitchFamily="34" charset="0"/>
              </a:rPr>
              <a:t>На блюдечке красавицы,</a:t>
            </a:r>
            <a:br>
              <a:rPr lang="ru-RU" sz="1400"/>
            </a:br>
            <a:r>
              <a:rPr lang="ru-RU" sz="1400">
                <a:solidFill>
                  <a:srgbClr val="000080"/>
                </a:solidFill>
                <a:latin typeface="Trebuchet MS" panose="020b0603020202020204" pitchFamily="34" charset="0"/>
              </a:rPr>
              <a:t>С одной рукой милашки,</a:t>
            </a:r>
            <a:br>
              <a:rPr lang="ru-RU" sz="1400"/>
            </a:br>
            <a:r>
              <a:rPr lang="ru-RU" sz="1400">
                <a:solidFill>
                  <a:srgbClr val="000080"/>
                </a:solidFill>
                <a:latin typeface="Trebuchet MS" panose="020b0603020202020204" pitchFamily="34" charset="0"/>
              </a:rPr>
              <a:t>Нужны для чая ...</a:t>
            </a:r>
            <a:endParaRPr lang="ru-RU" sz="1400"/>
          </a:p>
        </p:txBody>
      </p:sp>
      <p:sp>
        <p:nvSpPr>
          <p:cNvPr id="12" name="Прямоугольник 11"/>
          <p:cNvSpPr/>
          <p:nvPr/>
        </p:nvSpPr>
        <p:spPr>
          <a:xfrm>
            <a:off x="3489273" y="657426"/>
            <a:ext cx="282847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>
                <a:solidFill>
                  <a:srgbClr val="002060"/>
                </a:solidFill>
              </a:rPr>
              <a:t>На столе толстушка.</a:t>
            </a:r>
          </a:p>
          <a:p>
            <a:r>
              <a:rPr lang="ru-RU" sz="1600">
                <a:solidFill>
                  <a:srgbClr val="002060"/>
                </a:solidFill>
              </a:rPr>
              <a:t>По бокам два ушка.</a:t>
            </a:r>
          </a:p>
          <a:p>
            <a:r>
              <a:rPr lang="ru-RU" sz="1600">
                <a:solidFill>
                  <a:srgbClr val="002060"/>
                </a:solidFill>
              </a:rPr>
              <a:t>А внутри — дружок,</a:t>
            </a:r>
          </a:p>
          <a:p>
            <a:r>
              <a:rPr lang="ru-RU" sz="1600">
                <a:solidFill>
                  <a:srgbClr val="002060"/>
                </a:solidFill>
              </a:rPr>
              <a:t>Сладкий сахарок.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47352" y="648526"/>
            <a:ext cx="2466829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>
                <a:solidFill>
                  <a:srgbClr val="002060"/>
                </a:solidFill>
              </a:rPr>
              <a:t>Сахар в чашке размешать,</a:t>
            </a:r>
          </a:p>
          <a:p>
            <a:r>
              <a:rPr lang="ru-RU" sz="1600">
                <a:solidFill>
                  <a:srgbClr val="002060"/>
                </a:solidFill>
              </a:rPr>
              <a:t>Кусочек торта отломать</a:t>
            </a:r>
          </a:p>
          <a:p>
            <a:r>
              <a:rPr lang="ru-RU" sz="1600">
                <a:solidFill>
                  <a:srgbClr val="002060"/>
                </a:solidFill>
              </a:rPr>
              <a:t>Помогу тебе немножко,</a:t>
            </a:r>
          </a:p>
          <a:p>
            <a:r>
              <a:rPr lang="ru-RU" sz="1600">
                <a:solidFill>
                  <a:srgbClr val="002060"/>
                </a:solidFill>
              </a:rPr>
              <a:t>А зовусь я чайной …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35623" y="6392107"/>
            <a:ext cx="119551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>
                <a:solidFill>
                  <a:srgbClr val="FF0000"/>
                </a:solidFill>
                <a:latin typeface="Comic Sans MS" panose="030f0702030302020204" pitchFamily="66" charset="0"/>
              </a:rPr>
              <a:t>Запомни! Посуда, которая нам нужна, когда мы пьём чай, называется ЧАЙНАЯ.</a:t>
            </a:r>
          </a:p>
        </p:txBody>
      </p:sp>
    </p:spTree>
    <p:extLst>
      <p:ext uri="{BB962C8B-B14F-4D97-AF65-F5344CB8AC3E}">
        <p14:creationId xmlns:p14="http://schemas.microsoft.com/office/powerpoint/2010/main" val="10849642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71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71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7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 nodeType="clickPar">
                      <p:stCondLst>
                        <p:cond delay="indefinite"/>
                      </p:stCondLst>
                      <p:childTnLst>
                        <p:par>
                          <p:cTn id="5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 nodeType="clickPar">
                      <p:stCondLst>
                        <p:cond delay="indefinite"/>
                      </p:stCondLst>
                      <p:childTnLst>
                        <p:par>
                          <p:cTn id="6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66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71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71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7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 nodeType="clickPar">
                      <p:stCondLst>
                        <p:cond delay="indefinite"/>
                      </p:stCondLst>
                      <p:childTnLst>
                        <p:par>
                          <p:cTn id="7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 nodeType="clickPar">
                      <p:stCondLst>
                        <p:cond delay="indefinite"/>
                      </p:stCondLst>
                      <p:childTnLst>
                        <p:par>
                          <p:cTn id="7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7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uiExpand="1"/>
      <p:bldP spid="9" grpId="1"/>
      <p:bldP spid="10" grpId="2" uiExpand="1"/>
      <p:bldP spid="10" grpId="3"/>
      <p:bldP spid="12" grpId="4" uiExpand="1"/>
      <p:bldP spid="12" grpId="5"/>
      <p:bldP spid="13" grpId="6" uiExpand="1"/>
      <p:bldP spid="13" grpId="7"/>
      <p:bldP spid="14" grpId="8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Прямоугольник 3"/>
          <p:cNvSpPr/>
          <p:nvPr/>
        </p:nvSpPr>
        <p:spPr>
          <a:xfrm>
            <a:off x="4198062" y="167054"/>
            <a:ext cx="410240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Знакомимся с частями</a:t>
            </a:r>
            <a:endParaRPr lang="ru-RU" sz="2800"/>
          </a:p>
        </p:txBody>
      </p:sp>
      <p:pic>
        <p:nvPicPr>
          <p:cNvPr id="5122" name="Picture 2" descr="http://dg55.mycdn.me/getImage?photoId=770901935737&amp;photoType=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59" t="5384" r="4589" b="5335"/>
          <a:stretch>
            <a:fillRect/>
          </a:stretch>
        </p:blipFill>
        <p:spPr bwMode="auto">
          <a:xfrm>
            <a:off x="2745528" y="1380393"/>
            <a:ext cx="6680896" cy="5196253"/>
          </a:xfrm>
          <a:prstGeom prst="rect">
            <a:avLst/>
          </a:prstGeom>
          <a:noFill/>
          <a:ln w="57150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172264" y="1428775"/>
            <a:ext cx="9137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>
                <a:solidFill>
                  <a:srgbClr val="FF0000"/>
                </a:solidFill>
              </a:rPr>
              <a:t>ручка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172264" y="2914740"/>
            <a:ext cx="120449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>
                <a:solidFill>
                  <a:srgbClr val="FF0000"/>
                </a:solidFill>
              </a:rPr>
              <a:t>крышка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957039" y="3604847"/>
            <a:ext cx="95090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>
                <a:solidFill>
                  <a:srgbClr val="FF0000"/>
                </a:solidFill>
              </a:rPr>
              <a:t>носик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55597" y="6013939"/>
            <a:ext cx="14378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>
                <a:solidFill>
                  <a:srgbClr val="FF0000"/>
                </a:solidFill>
              </a:rPr>
              <a:t>Донышко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921063" y="4704479"/>
            <a:ext cx="553998" cy="966483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r>
              <a:rPr lang="ru-RU" sz="2400">
                <a:solidFill>
                  <a:srgbClr val="FF0000"/>
                </a:solidFill>
              </a:rPr>
              <a:t>стенки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36754" y="4640132"/>
            <a:ext cx="646232" cy="12375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18044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/>
</p:sld>
</file>

<file path=ppt/slides/slide7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30" descr="http://www.olin.ru/media/catalog/nabo/nabor_a1nb0545b_l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98889" l="500" r="100000">
                        <a14:foregroundMark x1="10500" y1="94000" x2="10500" y2="94000"/>
                        <a14:foregroundMark x1="24667" y1="86889" x2="24667" y2="86889"/>
                        <a14:foregroundMark x1="24333" y1="91556" x2="24333" y2="91556"/>
                        <a14:foregroundMark x1="20000" y1="88444" x2="20000" y2="8844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81832" y="3088385"/>
            <a:ext cx="1307499" cy="9398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4648714" y="146907"/>
            <a:ext cx="231986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>
                <a:solidFill>
                  <a:srgbClr val="FF0000"/>
                </a:solidFill>
                <a:latin typeface="Comic Sans MS" panose="030f0702030302020204" pitchFamily="66" charset="0"/>
              </a:rPr>
              <a:t>Один-много</a:t>
            </a:r>
            <a:endParaRPr lang="ru-RU" sz="2800"/>
          </a:p>
        </p:txBody>
      </p:sp>
      <p:pic>
        <p:nvPicPr>
          <p:cNvPr id="4" name="Picture 8" descr="http://static4.depositphotos.com/1000792/364/v/450/depositphotos_3645414-Cup-and-saucer.jpg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47603" l="0" r="48330">
                        <a14:foregroundMark x1="14699" y1="15068" x2="14699" y2="15068"/>
                        <a14:foregroundMark x1="26503" y1="16781" x2="26503" y2="16781"/>
                        <a14:foregroundMark x1="30735" y1="25685" x2="30735" y2="25685"/>
                        <a14:foregroundMark x1="29844" y1="36644" x2="29844" y2="36644"/>
                        <a14:foregroundMark x1="35412" y1="13699" x2="35412" y2="13699"/>
                        <a14:foregroundMark x1="24722" y1="34932" x2="24722" y2="34932"/>
                        <a14:foregroundMark x1="18040" y1="25342" x2="18040" y2="25342"/>
                        <a14:foregroundMark x1="13363" y1="28082" x2="13363" y2="28082"/>
                        <a14:foregroundMark x1="17149" y1="38356" x2="17149" y2="38356"/>
                        <a14:foregroundMark x1="10913" y1="12671" x2="10913" y2="1267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50296" b="52776"/>
          <a:stretch>
            <a:fillRect/>
          </a:stretch>
        </p:blipFill>
        <p:spPr bwMode="auto">
          <a:xfrm>
            <a:off x="3402729" y="1070327"/>
            <a:ext cx="1245985" cy="7698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52193" b="100000" l="0" r="99140">
                        <a14:foregroundMark x1="29799" y1="68202" x2="29799" y2="68202"/>
                        <a14:foregroundMark x1="26648" y1="82456" x2="26648" y2="82456"/>
                        <a14:foregroundMark x1="37822" y1="78728" x2="37822" y2="78728"/>
                        <a14:foregroundMark x1="48997" y1="88377" x2="48997" y2="88377"/>
                        <a14:foregroundMark x1="53009" y1="70614" x2="53009" y2="70614"/>
                        <a14:foregroundMark x1="62178" y1="80482" x2="62178" y2="80482"/>
                        <a14:foregroundMark x1="71633" y1="67982" x2="71633" y2="67982"/>
                        <a14:foregroundMark x1="59885" y1="91009" x2="59885" y2="91009"/>
                        <a14:foregroundMark x1="34670" y1="91667" x2="34670" y2="91667"/>
                        <a14:foregroundMark x1="21490" y1="66667" x2="21490" y2="66667"/>
                        <a14:foregroundMark x1="40401" y1="82237" x2="40401" y2="82237"/>
                      </a14:backgroundRemoval>
                    </a14:imgEffect>
                  </a14:imgLayer>
                </a14:imgProps>
              </a:ext>
            </a:extLst>
          </a:blip>
          <a:srcRect t="52033"/>
          <a:stretch>
            <a:fillRect/>
          </a:stretch>
        </p:blipFill>
        <p:spPr>
          <a:xfrm>
            <a:off x="418118" y="1197045"/>
            <a:ext cx="1199440" cy="751732"/>
          </a:xfrm>
          <a:prstGeom prst="rect">
            <a:avLst/>
          </a:prstGeom>
        </p:spPr>
      </p:pic>
      <p:pic>
        <p:nvPicPr>
          <p:cNvPr id="7" name="Picture 12" descr="http://www.paremo.ru/upload/images/goods/0c1aaa1c-7e71-11e5-3e8b-5404a6b1dcb9_1.jpg"/>
          <p:cNvPicPr>
            <a:picLocks noChangeAspect="1" noChangeArrowheads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8500" b="82875" l="9625" r="755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0282" t="18527" r="26039" b="17176"/>
          <a:stretch>
            <a:fillRect/>
          </a:stretch>
        </p:blipFill>
        <p:spPr bwMode="auto">
          <a:xfrm>
            <a:off x="418118" y="4979887"/>
            <a:ext cx="1476751" cy="14910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196242" y="1429211"/>
            <a:ext cx="1158340" cy="751888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187976" y="968219"/>
            <a:ext cx="1699052" cy="1149659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917927" y="3558319"/>
            <a:ext cx="1310754" cy="938865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795752" y="2993128"/>
            <a:ext cx="1310754" cy="938865"/>
          </a:xfrm>
          <a:prstGeom prst="rect">
            <a:avLst/>
          </a:prstGeom>
        </p:spPr>
      </p:pic>
      <p:cxnSp>
        <p:nvCxnSpPr>
          <p:cNvPr id="14" name="Прямая соединительная линия 13"/>
          <p:cNvCxnSpPr/>
          <p:nvPr/>
        </p:nvCxnSpPr>
        <p:spPr>
          <a:xfrm>
            <a:off x="5889155" y="592409"/>
            <a:ext cx="38172" cy="6187873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/>
          <p:cNvCxnSpPr/>
          <p:nvPr/>
        </p:nvCxnSpPr>
        <p:spPr>
          <a:xfrm flipV="1">
            <a:off x="0" y="2325823"/>
            <a:ext cx="12192000" cy="48336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/>
          <p:cNvCxnSpPr/>
          <p:nvPr/>
        </p:nvCxnSpPr>
        <p:spPr>
          <a:xfrm>
            <a:off x="0" y="4764700"/>
            <a:ext cx="12192000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Рисунок 18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178938" y="4828885"/>
            <a:ext cx="1475360" cy="1493649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031219" y="5032217"/>
            <a:ext cx="1475360" cy="1493649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0141731" y="1133780"/>
            <a:ext cx="1700931" cy="1146147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9105410" y="497253"/>
            <a:ext cx="1700931" cy="1146147"/>
          </a:xfrm>
          <a:prstGeom prst="rect">
            <a:avLst/>
          </a:prstGeom>
        </p:spPr>
      </p:pic>
      <p:pic>
        <p:nvPicPr>
          <p:cNvPr id="23" name="Рисунок 22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140926" y="3214489"/>
            <a:ext cx="1731652" cy="1181987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9389428" y="3382503"/>
            <a:ext cx="1731414" cy="1182727"/>
          </a:xfrm>
          <a:prstGeom prst="rect">
            <a:avLst/>
          </a:prstGeom>
        </p:spPr>
      </p:pic>
      <p:pic>
        <p:nvPicPr>
          <p:cNvPr id="25" name="Рисунок 24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0460586" y="2754222"/>
            <a:ext cx="1731414" cy="1182727"/>
          </a:xfrm>
          <a:prstGeom prst="rect">
            <a:avLst/>
          </a:prstGeom>
        </p:spPr>
      </p:pic>
      <p:pic>
        <p:nvPicPr>
          <p:cNvPr id="26" name="Picture 20" descr="http://www.stargifts.ru/catalog/cat_3_1973980_3"/>
          <p:cNvPicPr>
            <a:picLocks noChangeAspect="1" noChangeArrowheads="1"/>
          </p:cNvPicPr>
          <p:nvPr/>
        </p:nvPicPr>
        <p:blipFill>
          <a:blip r:embed="rId17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backgroundRemoval t="267" b="90000" l="5200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2419" t="45750" r="22542" b="10356"/>
          <a:stretch>
            <a:fillRect/>
          </a:stretch>
        </p:blipFill>
        <p:spPr bwMode="auto">
          <a:xfrm>
            <a:off x="6603432" y="5236806"/>
            <a:ext cx="705868" cy="9280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Рисунок 26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10463761" y="5725431"/>
            <a:ext cx="707197" cy="926672"/>
          </a:xfrm>
          <a:prstGeom prst="rect">
            <a:avLst/>
          </a:prstGeom>
        </p:spPr>
      </p:pic>
      <p:pic>
        <p:nvPicPr>
          <p:cNvPr id="28" name="Рисунок 27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9741595" y="5193511"/>
            <a:ext cx="707197" cy="926672"/>
          </a:xfrm>
          <a:prstGeom prst="rect">
            <a:avLst/>
          </a:prstGeom>
        </p:spPr>
      </p:pic>
      <p:pic>
        <p:nvPicPr>
          <p:cNvPr id="29" name="Рисунок 28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11109346" y="5129116"/>
            <a:ext cx="707197" cy="926672"/>
          </a:xfrm>
          <a:prstGeom prst="rect">
            <a:avLst/>
          </a:prstGeom>
        </p:spPr>
      </p:pic>
      <p:pic>
        <p:nvPicPr>
          <p:cNvPr id="30" name="Рисунок 29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3039139" y="3126886"/>
            <a:ext cx="1310754" cy="938865"/>
          </a:xfrm>
          <a:prstGeom prst="rect">
            <a:avLst/>
          </a:prstGeom>
        </p:spPr>
      </p:pic>
      <p:sp>
        <p:nvSpPr>
          <p:cNvPr id="31" name="Стрелка вправо 30"/>
          <p:cNvSpPr/>
          <p:nvPr/>
        </p:nvSpPr>
        <p:spPr>
          <a:xfrm>
            <a:off x="2011680" y="1429211"/>
            <a:ext cx="1113905" cy="214189"/>
          </a:xfrm>
          <a:prstGeom prst="rightArrow">
            <a:avLst/>
          </a:prstGeom>
          <a:ln>
            <a:solidFill>
              <a:schemeClr val="accent2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2" name="Рисунок 31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2017647" y="3382503"/>
            <a:ext cx="1133954" cy="256054"/>
          </a:xfrm>
          <a:prstGeom prst="rect">
            <a:avLst/>
          </a:prstGeom>
        </p:spPr>
      </p:pic>
      <p:pic>
        <p:nvPicPr>
          <p:cNvPr id="33" name="Рисунок 32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2017647" y="5528820"/>
            <a:ext cx="1133954" cy="256054"/>
          </a:xfrm>
          <a:prstGeom prst="rect">
            <a:avLst/>
          </a:prstGeom>
        </p:spPr>
      </p:pic>
      <p:pic>
        <p:nvPicPr>
          <p:cNvPr id="34" name="Рисунок 33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8055844" y="3430292"/>
            <a:ext cx="1133954" cy="256054"/>
          </a:xfrm>
          <a:prstGeom prst="rect">
            <a:avLst/>
          </a:prstGeom>
        </p:spPr>
      </p:pic>
      <p:pic>
        <p:nvPicPr>
          <p:cNvPr id="35" name="Рисунок 34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8055844" y="1445991"/>
            <a:ext cx="1133954" cy="256054"/>
          </a:xfrm>
          <a:prstGeom prst="rect">
            <a:avLst/>
          </a:prstGeom>
        </p:spPr>
      </p:pic>
      <p:pic>
        <p:nvPicPr>
          <p:cNvPr id="36" name="Рисунок 35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8052576" y="5528820"/>
            <a:ext cx="1133954" cy="256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820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/>
</p:sld>
</file>

<file path=ppt/slides/slide8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Прямоугольник 1"/>
          <p:cNvSpPr/>
          <p:nvPr/>
        </p:nvSpPr>
        <p:spPr>
          <a:xfrm>
            <a:off x="4395671" y="129829"/>
            <a:ext cx="291297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>
                <a:solidFill>
                  <a:srgbClr val="FF0000"/>
                </a:solidFill>
                <a:latin typeface="Comic Sans MS" panose="030f0702030302020204" pitchFamily="66" charset="0"/>
              </a:rPr>
              <a:t>Назови ласково</a:t>
            </a:r>
            <a:endParaRPr lang="ru-RU" sz="2800"/>
          </a:p>
        </p:txBody>
      </p:sp>
      <p:pic>
        <p:nvPicPr>
          <p:cNvPr id="3" name="Picture 22" descr="http://rostov.domdom.ru/images/products/21529/main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49634" b="98901" l="813" r="49826">
                        <a14:foregroundMark x1="35075" y1="72344" x2="35075" y2="72344"/>
                        <a14:foregroundMark x1="47154" y1="69048" x2="47154" y2="69048"/>
                        <a14:foregroundMark x1="47967" y1="65201" x2="47967" y2="65201"/>
                        <a14:foregroundMark x1="47271" y1="62088" x2="47271" y2="62088"/>
                        <a14:foregroundMark x1="44715" y1="69963" x2="44715" y2="69963"/>
                        <a14:foregroundMark x1="45993" y1="69231" x2="45993" y2="69231"/>
                        <a14:foregroundMark x1="47154" y1="67766" x2="47154" y2="67766"/>
                        <a14:foregroundMark x1="42509" y1="74725" x2="42509" y2="74725"/>
                        <a14:foregroundMark x1="41696" y1="75275" x2="41696" y2="75275"/>
                        <a14:foregroundMark x1="4530" y1="69231" x2="4530" y2="69231"/>
                        <a14:foregroundMark x1="8595" y1="73260" x2="8595" y2="73260"/>
                        <a14:foregroundMark x1="4297" y1="62088" x2="4297" y2="62088"/>
                        <a14:backgroundMark x1="44832" y1="67582" x2="44832" y2="6758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49583" r="49313"/>
          <a:stretch>
            <a:fillRect/>
          </a:stretch>
        </p:blipFill>
        <p:spPr bwMode="auto">
          <a:xfrm>
            <a:off x="588149" y="1334131"/>
            <a:ext cx="2022047" cy="14798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2569" y="5051501"/>
            <a:ext cx="1081991" cy="1417781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77650" y="1334131"/>
            <a:ext cx="2168082" cy="1462521"/>
          </a:xfrm>
          <a:prstGeom prst="rect">
            <a:avLst/>
          </a:prstGeom>
        </p:spPr>
      </p:pic>
      <p:pic>
        <p:nvPicPr>
          <p:cNvPr id="8" name="Picture 30" descr="http://www.olin.ru/media/catalog/nabo/nabor_a1nb0545b_l.jpg"/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98889" l="500" r="100000">
                        <a14:foregroundMark x1="10500" y1="94000" x2="10500" y2="94000"/>
                        <a14:foregroundMark x1="24667" y1="86889" x2="24667" y2="86889"/>
                        <a14:foregroundMark x1="24333" y1="91556" x2="24333" y2="91556"/>
                        <a14:foregroundMark x1="20000" y1="88444" x2="20000" y2="8844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818471" y="3306777"/>
            <a:ext cx="1861001" cy="13377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34" descr="http://www.orbitansk.ru/upload/iblock/b7b/859-010.resize1.jpg"/>
          <p:cNvPicPr>
            <a:picLocks noChangeAspect="1" noChangeArrowheads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750" b="98000" l="1500" r="9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flipH="1">
            <a:off x="10458310" y="3826410"/>
            <a:ext cx="1215631" cy="8465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6" descr="http://image.galacentre.ru/4N2WRAD.jpg"/>
          <p:cNvPicPr>
            <a:picLocks noChangeAspect="1" noChangeArrowheads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250" b="96250" l="2250" r="9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264234" flipH="1">
            <a:off x="10381027" y="5480964"/>
            <a:ext cx="1250903" cy="11423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5600" b="92200" l="8600" r="93200">
                        <a14:foregroundMark x1="52200" y1="45800" x2="52200" y2="45800"/>
                        <a14:foregroundMark x1="32000" y1="72800" x2="32000" y2="72800"/>
                        <a14:foregroundMark x1="36600" y1="73000" x2="36600" y2="73000"/>
                        <a14:foregroundMark x1="35000" y1="69400" x2="35000" y2="69400"/>
                        <a14:backgroundMark x1="29600" y1="68200" x2="29600" y2="68200"/>
                        <a14:backgroundMark x1="31000" y1="67000" x2="31000" y2="67000"/>
                        <a14:backgroundMark x1="32400" y1="70400" x2="32400" y2="70400"/>
                        <a14:backgroundMark x1="34400" y1="73000" x2="34400" y2="7300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490654">
            <a:off x="6870207" y="4781824"/>
            <a:ext cx="2079221" cy="2079221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0425451" y="1944475"/>
            <a:ext cx="1162057" cy="785616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3856096" y="1820487"/>
            <a:ext cx="1357406" cy="993523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16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ackgroundRemoval t="10000" b="90000" l="1625" r="100000">
                        <a14:foregroundMark x1="52125" y1="53250" x2="52125" y2="53250"/>
                        <a14:foregroundMark x1="33500" y1="44125" x2="33500" y2="44125"/>
                        <a14:foregroundMark x1="25875" y1="45625" x2="25875" y2="45625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19498" y="3187400"/>
            <a:ext cx="1730559" cy="1730559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4070828" y="3756702"/>
            <a:ext cx="985947" cy="985947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4245540" y="5634967"/>
            <a:ext cx="636525" cy="834315"/>
          </a:xfrm>
          <a:prstGeom prst="rect">
            <a:avLst/>
          </a:prstGeom>
        </p:spPr>
      </p:pic>
      <p:sp>
        <p:nvSpPr>
          <p:cNvPr id="17" name="Стрелка вправо 16"/>
          <p:cNvSpPr/>
          <p:nvPr/>
        </p:nvSpPr>
        <p:spPr>
          <a:xfrm>
            <a:off x="2550057" y="2230188"/>
            <a:ext cx="1113905" cy="214189"/>
          </a:xfrm>
          <a:prstGeom prst="rightArrow">
            <a:avLst/>
          </a:prstGeom>
          <a:ln>
            <a:solidFill>
              <a:schemeClr val="accent2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Стрелка вправо 17"/>
          <p:cNvSpPr/>
          <p:nvPr/>
        </p:nvSpPr>
        <p:spPr>
          <a:xfrm>
            <a:off x="2610196" y="3868552"/>
            <a:ext cx="1113905" cy="214189"/>
          </a:xfrm>
          <a:prstGeom prst="rightArrow">
            <a:avLst/>
          </a:prstGeom>
          <a:ln>
            <a:solidFill>
              <a:schemeClr val="accent2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Стрелка вправо 18"/>
          <p:cNvSpPr/>
          <p:nvPr/>
        </p:nvSpPr>
        <p:spPr>
          <a:xfrm>
            <a:off x="2610196" y="5828197"/>
            <a:ext cx="1113905" cy="214189"/>
          </a:xfrm>
          <a:prstGeom prst="rightArrow">
            <a:avLst/>
          </a:prstGeom>
          <a:ln>
            <a:solidFill>
              <a:schemeClr val="accent2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Стрелка вправо 19"/>
          <p:cNvSpPr/>
          <p:nvPr/>
        </p:nvSpPr>
        <p:spPr>
          <a:xfrm>
            <a:off x="8978639" y="5828197"/>
            <a:ext cx="1113905" cy="214189"/>
          </a:xfrm>
          <a:prstGeom prst="rightArrow">
            <a:avLst/>
          </a:prstGeom>
          <a:ln>
            <a:solidFill>
              <a:schemeClr val="accent2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Стрелка вправо 20"/>
          <p:cNvSpPr/>
          <p:nvPr/>
        </p:nvSpPr>
        <p:spPr>
          <a:xfrm>
            <a:off x="8978639" y="3945586"/>
            <a:ext cx="1113905" cy="214189"/>
          </a:xfrm>
          <a:prstGeom prst="rightArrow">
            <a:avLst/>
          </a:prstGeom>
          <a:ln>
            <a:solidFill>
              <a:schemeClr val="accent2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Стрелка вправо 21"/>
          <p:cNvSpPr/>
          <p:nvPr/>
        </p:nvSpPr>
        <p:spPr>
          <a:xfrm>
            <a:off x="8978639" y="2253000"/>
            <a:ext cx="1113905" cy="214189"/>
          </a:xfrm>
          <a:prstGeom prst="rightArrow">
            <a:avLst/>
          </a:prstGeom>
          <a:ln>
            <a:solidFill>
              <a:schemeClr val="accent2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4" name="Прямая соединительная линия 23"/>
          <p:cNvCxnSpPr/>
          <p:nvPr/>
        </p:nvCxnSpPr>
        <p:spPr>
          <a:xfrm>
            <a:off x="5802284" y="670127"/>
            <a:ext cx="49876" cy="6104746"/>
          </a:xfrm>
          <a:prstGeom prst="line">
            <a:avLst/>
          </a:prstGeom>
          <a:ln w="28575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011956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/>
</p:sld>
</file>

<file path=ppt/slides/slide9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TextBox 9"/>
          <p:cNvSpPr txBox="1"/>
          <p:nvPr/>
        </p:nvSpPr>
        <p:spPr>
          <a:xfrm>
            <a:off x="3361038" y="273272"/>
            <a:ext cx="55419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Упражнение «Скажи наоборот»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2653" y="4130043"/>
            <a:ext cx="2635686" cy="227327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30717" y="4857820"/>
            <a:ext cx="2324867" cy="1489778"/>
          </a:xfrm>
          <a:prstGeom prst="rect">
            <a:avLst/>
          </a:prstGeom>
        </p:spPr>
      </p:pic>
      <p:pic>
        <p:nvPicPr>
          <p:cNvPr id="1028" name="Picture 4" descr="http://agat-zavod.ru/upload/catalog/pic/57be6e2d-e2ee-11df-a31f-001c232d80a2_1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70222" y="1206974"/>
            <a:ext cx="2022360" cy="19171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34" descr="http://www.orbitansk.ru/upload/iblock/b7b/859-010.resize1.jpg"/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750" b="98000" l="1500" r="9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21094584" flipH="1">
            <a:off x="3526946" y="2258500"/>
            <a:ext cx="1337291" cy="9312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00" b="90000" l="1625" r="100000">
                        <a14:foregroundMark x1="52125" y1="53250" x2="52125" y2="53250"/>
                        <a14:foregroundMark x1="33500" y1="44125" x2="33500" y2="44125"/>
                        <a14:foregroundMark x1="25875" y1="45625" x2="25875" y2="45625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054042" y="1596043"/>
            <a:ext cx="2405842" cy="2133195"/>
          </a:xfrm>
          <a:prstGeom prst="rect">
            <a:avLst/>
          </a:prstGeom>
        </p:spPr>
      </p:pic>
      <p:pic>
        <p:nvPicPr>
          <p:cNvPr id="12" name="Picture 20" descr="http://www.stargifts.ru/catalog/cat_3_1973980_3"/>
          <p:cNvPicPr>
            <a:picLocks noChangeAspect="1" noChangeArrowheads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267" b="90000" l="5200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2419" t="45750" r="22542" b="10356"/>
          <a:stretch>
            <a:fillRect/>
          </a:stretch>
        </p:blipFill>
        <p:spPr bwMode="auto">
          <a:xfrm>
            <a:off x="10668357" y="1723235"/>
            <a:ext cx="819834" cy="17589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4" descr="http://www.domo-mir.ru/imageModul/chop/10000000194.jpg"/>
          <p:cNvPicPr>
            <a:picLocks noChangeAspect="1" noChangeArrowheads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23571" b="73857" l="1000" r="98143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2970" b="24679"/>
          <a:stretch>
            <a:fillRect/>
          </a:stretch>
        </p:blipFill>
        <p:spPr bwMode="auto">
          <a:xfrm>
            <a:off x="6742099" y="5155729"/>
            <a:ext cx="2276704" cy="11918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9938223" y="5696787"/>
            <a:ext cx="2280102" cy="640080"/>
          </a:xfrm>
          <a:prstGeom prst="rect">
            <a:avLst/>
          </a:prstGeom>
        </p:spPr>
      </p:pic>
      <p:cxnSp>
        <p:nvCxnSpPr>
          <p:cNvPr id="6" name="Прямая соединительная линия 5"/>
          <p:cNvCxnSpPr/>
          <p:nvPr/>
        </p:nvCxnSpPr>
        <p:spPr>
          <a:xfrm flipH="1">
            <a:off x="6219609" y="731520"/>
            <a:ext cx="6624" cy="6126480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/>
          <p:cNvCxnSpPr/>
          <p:nvPr/>
        </p:nvCxnSpPr>
        <p:spPr>
          <a:xfrm>
            <a:off x="0" y="3729238"/>
            <a:ext cx="12192000" cy="0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590204" y="3387379"/>
            <a:ext cx="108979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>
                <a:solidFill>
                  <a:schemeClr val="accent2">
                    <a:lumMod val="50000"/>
                  </a:schemeClr>
                </a:solidFill>
              </a:rPr>
              <a:t>Столовая ложка длинная, а чайная - …(короткая)                                      Чашка широкая, а стакан-… (узкий)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90204" y="6336867"/>
            <a:ext cx="114736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>
                <a:solidFill>
                  <a:schemeClr val="accent2">
                    <a:lumMod val="50000"/>
                  </a:schemeClr>
                </a:solidFill>
              </a:rPr>
              <a:t>Кастрюля высокая, а сковородка – … (низкая)                        Тарелка для первого – глубокая, а для второго- …(мелкая)</a:t>
            </a:r>
          </a:p>
        </p:txBody>
      </p:sp>
      <p:sp>
        <p:nvSpPr>
          <p:cNvPr id="20" name="Стрелка вправо 19"/>
          <p:cNvSpPr/>
          <p:nvPr/>
        </p:nvSpPr>
        <p:spPr>
          <a:xfrm>
            <a:off x="2638140" y="2558714"/>
            <a:ext cx="889462" cy="199506"/>
          </a:xfrm>
          <a:prstGeom prst="rightArrow">
            <a:avLst/>
          </a:prstGeom>
          <a:ln>
            <a:solidFill>
              <a:schemeClr val="accent2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1" name="Рисунок 20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2623526" y="5580953"/>
            <a:ext cx="908383" cy="231668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9484031" y="2602711"/>
            <a:ext cx="908383" cy="231668"/>
          </a:xfrm>
          <a:prstGeom prst="rect">
            <a:avLst/>
          </a:prstGeom>
        </p:spPr>
      </p:pic>
      <p:pic>
        <p:nvPicPr>
          <p:cNvPr id="23" name="Рисунок 22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982662" y="5862432"/>
            <a:ext cx="908383" cy="231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01942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/>
</p:sld>
</file>

<file path=ppt/slides/slide10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Прямоугольник 1"/>
          <p:cNvSpPr/>
          <p:nvPr/>
        </p:nvSpPr>
        <p:spPr>
          <a:xfrm>
            <a:off x="1705233" y="62465"/>
            <a:ext cx="9012194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>
                <a:solidFill>
                  <a:srgbClr val="FF0000"/>
                </a:solidFill>
                <a:latin typeface="Comic Sans MS" panose="030f0702030302020204" pitchFamily="66" charset="0"/>
              </a:rPr>
              <a:t>Упражнение  «Чего не стало?»</a:t>
            </a:r>
            <a:br>
              <a:rPr lang="ru-RU" sz="3200">
                <a:solidFill>
                  <a:srgbClr val="FF0000"/>
                </a:solidFill>
                <a:latin typeface="Comic Sans MS" panose="030f0702030302020204" pitchFamily="66" charset="0"/>
              </a:rPr>
            </a:br>
            <a:br>
              <a:rPr lang="ru-RU" sz="3200">
                <a:solidFill>
                  <a:srgbClr val="FF0000"/>
                </a:solidFill>
                <a:latin typeface="Comic Sans MS" panose="030f0702030302020204" pitchFamily="66" charset="0"/>
              </a:rPr>
            </a:br>
            <a:r>
              <a:rPr lang="ru-RU" sz="3200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Внимательно посмотри</a:t>
            </a:r>
            <a:r>
              <a:rPr lang="en-US" sz="3200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, </a:t>
            </a:r>
            <a:r>
              <a:rPr lang="ru-RU" sz="3200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назови и запомни</a:t>
            </a:r>
            <a:br>
              <a:rPr lang="ru-RU" sz="3200">
                <a:solidFill>
                  <a:srgbClr val="FF0000"/>
                </a:solidFill>
                <a:latin typeface="Comic Sans MS" panose="030f0702030302020204" pitchFamily="66" charset="0"/>
              </a:rPr>
            </a:br>
            <a:endParaRPr lang="ru-RU" sz="320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6120" y="1979006"/>
            <a:ext cx="2841495" cy="1941022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13614" y="4428171"/>
            <a:ext cx="3099801" cy="208875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59635" y="1899143"/>
            <a:ext cx="2605879" cy="202088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57070" y="5162360"/>
            <a:ext cx="2591039" cy="1354565"/>
          </a:xfrm>
          <a:prstGeom prst="rect">
            <a:avLst/>
          </a:prstGeom>
        </p:spPr>
      </p:pic>
      <p:sp>
        <p:nvSpPr>
          <p:cNvPr id="7" name="Стрелка вправо 6"/>
          <p:cNvSpPr/>
          <p:nvPr/>
        </p:nvSpPr>
        <p:spPr>
          <a:xfrm>
            <a:off x="11363536" y="6298619"/>
            <a:ext cx="648394" cy="401440"/>
          </a:xfrm>
          <a:prstGeom prst="rightArrow">
            <a:avLst/>
          </a:prstGeom>
          <a:ln>
            <a:solidFill>
              <a:schemeClr val="accent2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56704" y="3295538"/>
            <a:ext cx="1293230" cy="18668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70629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/>
</p:sld>
</file>

<file path=ppt/slides/slide11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Прямоугольник 1"/>
          <p:cNvSpPr/>
          <p:nvPr/>
        </p:nvSpPr>
        <p:spPr>
          <a:xfrm>
            <a:off x="1705233" y="62465"/>
            <a:ext cx="901219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>
                <a:solidFill>
                  <a:srgbClr val="FF0000"/>
                </a:solidFill>
                <a:latin typeface="Comic Sans MS" panose="030f0702030302020204" pitchFamily="66" charset="0"/>
              </a:rPr>
              <a:t> Чего не стало?</a:t>
            </a:r>
            <a:endParaRPr lang="ru-RU" sz="320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92285" y="4463391"/>
            <a:ext cx="2841495" cy="1941022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30239" y="1278863"/>
            <a:ext cx="3099801" cy="208875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4937" y="4383528"/>
            <a:ext cx="2605879" cy="202088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16865" y="3317197"/>
            <a:ext cx="2591039" cy="1354565"/>
          </a:xfrm>
          <a:prstGeom prst="rect">
            <a:avLst/>
          </a:prstGeom>
        </p:spPr>
      </p:pic>
      <p:sp>
        <p:nvSpPr>
          <p:cNvPr id="7" name="Стрелка вправо 6"/>
          <p:cNvSpPr/>
          <p:nvPr/>
        </p:nvSpPr>
        <p:spPr>
          <a:xfrm>
            <a:off x="11363536" y="6298619"/>
            <a:ext cx="648394" cy="401440"/>
          </a:xfrm>
          <a:prstGeom prst="rightArrow">
            <a:avLst/>
          </a:prstGeom>
          <a:ln>
            <a:solidFill>
              <a:schemeClr val="accent2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25724" y="1622546"/>
            <a:ext cx="1292464" cy="18655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18128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Прямоугольник 1"/>
          <p:cNvSpPr/>
          <p:nvPr/>
        </p:nvSpPr>
        <p:spPr>
          <a:xfrm>
            <a:off x="1705233" y="62465"/>
            <a:ext cx="901219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>
                <a:solidFill>
                  <a:srgbClr val="FF0000"/>
                </a:solidFill>
                <a:latin typeface="Comic Sans MS" panose="030f0702030302020204" pitchFamily="66" charset="0"/>
              </a:rPr>
              <a:t> Чего не стало?</a:t>
            </a:r>
            <a:endParaRPr lang="ru-RU" sz="320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75932" y="4357597"/>
            <a:ext cx="2841495" cy="1941022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80174" y="1025118"/>
            <a:ext cx="3099801" cy="208875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4531" y="2614868"/>
            <a:ext cx="2605879" cy="202088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82691" y="1392213"/>
            <a:ext cx="2591039" cy="1354565"/>
          </a:xfrm>
          <a:prstGeom prst="rect">
            <a:avLst/>
          </a:prstGeom>
        </p:spPr>
      </p:pic>
      <p:sp>
        <p:nvSpPr>
          <p:cNvPr id="7" name="Стрелка вправо 6"/>
          <p:cNvSpPr/>
          <p:nvPr/>
        </p:nvSpPr>
        <p:spPr>
          <a:xfrm>
            <a:off x="11363536" y="6298619"/>
            <a:ext cx="648394" cy="401440"/>
          </a:xfrm>
          <a:prstGeom prst="rightArrow">
            <a:avLst/>
          </a:prstGeom>
          <a:ln>
            <a:solidFill>
              <a:schemeClr val="accent2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31978" y="4433081"/>
            <a:ext cx="1292464" cy="18655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64296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1"/>
          <p:cNvSpPr txBox="1"/>
          <p:nvPr/>
        </p:nvSpPr>
        <p:spPr>
          <a:xfrm>
            <a:off x="3716540" y="113722"/>
            <a:ext cx="49702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>
                <a:solidFill>
                  <a:srgbClr val="FF0000"/>
                </a:solidFill>
                <a:latin typeface="Comic Sans MS" panose="030f0702030302020204" pitchFamily="66" charset="0"/>
              </a:rPr>
              <a:t>Что </a:t>
            </a:r>
            <a:r>
              <a:rPr lang="ru-RU" sz="3600">
                <a:solidFill>
                  <a:srgbClr val="FF0000"/>
                </a:solidFill>
                <a:latin typeface="Comic Sans MS" panose="030f0702030302020204" pitchFamily="66" charset="0"/>
              </a:rPr>
              <a:t>лишнее</a:t>
            </a:r>
            <a:r>
              <a:rPr lang="ru-RU" sz="3200">
                <a:solidFill>
                  <a:srgbClr val="FF0000"/>
                </a:solidFill>
                <a:latin typeface="Comic Sans MS" panose="030f0702030302020204" pitchFamily="66" charset="0"/>
              </a:rPr>
              <a:t>? Почему?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81100" y="760053"/>
            <a:ext cx="8357567" cy="5898054"/>
          </a:xfrm>
          <a:prstGeom prst="rect">
            <a:avLst/>
          </a:prstGeom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6359236" y="3923607"/>
            <a:ext cx="3591099" cy="2385753"/>
          </a:xfrm>
          <a:prstGeom prst="line">
            <a:avLst/>
          </a:prstGeom>
          <a:ln w="762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6309359" y="3884984"/>
            <a:ext cx="3690851" cy="2462997"/>
          </a:xfrm>
          <a:prstGeom prst="rect">
            <a:avLst/>
          </a:prstGeom>
        </p:spPr>
      </p:pic>
      <p:pic>
        <p:nvPicPr>
          <p:cNvPr id="2050" name="Picture 2" descr="http://i17.ltalk.ru/49/53/145349/51/4316451/4.gif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709224" y="5474443"/>
            <a:ext cx="1183664" cy="11836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196186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1"/>
          <p:cNvSpPr txBox="1"/>
          <p:nvPr/>
        </p:nvSpPr>
        <p:spPr>
          <a:xfrm>
            <a:off x="3716540" y="113722"/>
            <a:ext cx="49702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>
                <a:solidFill>
                  <a:srgbClr val="FF0000"/>
                </a:solidFill>
                <a:latin typeface="Comic Sans MS" panose="030f0702030302020204" pitchFamily="66" charset="0"/>
              </a:rPr>
              <a:t>Что </a:t>
            </a:r>
            <a:r>
              <a:rPr lang="ru-RU" sz="3600">
                <a:solidFill>
                  <a:srgbClr val="FF0000"/>
                </a:solidFill>
                <a:latin typeface="Comic Sans MS" panose="030f0702030302020204" pitchFamily="66" charset="0"/>
              </a:rPr>
              <a:t>лишнее</a:t>
            </a:r>
            <a:r>
              <a:rPr lang="ru-RU" sz="3200">
                <a:solidFill>
                  <a:srgbClr val="FF0000"/>
                </a:solidFill>
                <a:latin typeface="Comic Sans MS" panose="030f0702030302020204" pitchFamily="66" charset="0"/>
              </a:rPr>
              <a:t>? Почему?</a:t>
            </a:r>
          </a:p>
        </p:txBody>
      </p:sp>
      <p:pic>
        <p:nvPicPr>
          <p:cNvPr id="2050" name="Picture 2" descr="http://i17.ltalk.ru/49/53/145349/51/4316451/4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709224" y="5474443"/>
            <a:ext cx="1183664" cy="11836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02244" y="760053"/>
            <a:ext cx="8355095" cy="5904746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35692" y="957785"/>
            <a:ext cx="3688400" cy="2462997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35692" y="957785"/>
            <a:ext cx="3664014" cy="2462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43928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Прямоугольник 1"/>
          <p:cNvSpPr/>
          <p:nvPr/>
        </p:nvSpPr>
        <p:spPr>
          <a:xfrm>
            <a:off x="2738619" y="417512"/>
            <a:ext cx="459613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>
                <a:solidFill>
                  <a:srgbClr val="FF0000"/>
                </a:solidFill>
                <a:latin typeface="Comic Sans MS" panose="030f0702030302020204" pitchFamily="66" charset="0"/>
              </a:rPr>
              <a:t>Найди одинаковые </a:t>
            </a:r>
            <a:endParaRPr lang="ru-RU" sz="360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rcRect l="4584" t="29536" r="3242" b="8897"/>
          <a:stretch>
            <a:fillRect/>
          </a:stretch>
        </p:blipFill>
        <p:spPr>
          <a:xfrm>
            <a:off x="4837954" y="1510654"/>
            <a:ext cx="1654233" cy="1420152"/>
          </a:xfrm>
          <a:prstGeom prst="rect">
            <a:avLst/>
          </a:prstGeom>
          <a:ln w="57150">
            <a:solidFill>
              <a:schemeClr val="accent1"/>
            </a:solidFill>
          </a:ln>
        </p:spPr>
      </p:pic>
      <p:pic>
        <p:nvPicPr>
          <p:cNvPr id="2052" name="Picture 4" descr="http://tvoiraskraski.ru/sites/default/files/raskraska_bykva_ch_5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539264" y="2422978"/>
            <a:ext cx="1723101" cy="1400881"/>
          </a:xfrm>
          <a:prstGeom prst="rect">
            <a:avLst/>
          </a:prstGeom>
          <a:noFill/>
          <a:ln w="57150"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http://www.playing-field.ru/img/2015/051802/283048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95" t="9629" r="47189" b="48740"/>
          <a:stretch>
            <a:fillRect/>
          </a:stretch>
        </p:blipFill>
        <p:spPr bwMode="auto">
          <a:xfrm>
            <a:off x="1971609" y="2403707"/>
            <a:ext cx="1760915" cy="1420152"/>
          </a:xfrm>
          <a:prstGeom prst="rect">
            <a:avLst/>
          </a:prstGeom>
          <a:noFill/>
          <a:ln w="57150"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12636" y="4714642"/>
            <a:ext cx="1725318" cy="1402202"/>
          </a:xfrm>
          <a:prstGeom prst="rect">
            <a:avLst/>
          </a:prstGeom>
          <a:ln w="57150">
            <a:solidFill>
              <a:schemeClr val="accent1"/>
            </a:solidFill>
          </a:ln>
        </p:spPr>
      </p:pic>
      <p:pic>
        <p:nvPicPr>
          <p:cNvPr id="8" name="Picture 2" descr="http://raskraski.link/uploads/4/3/1/431-raskraska-Kruzhka.gif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492187" y="4714642"/>
            <a:ext cx="1691885" cy="1402202"/>
          </a:xfrm>
          <a:prstGeom prst="rect">
            <a:avLst/>
          </a:prstGeom>
          <a:ln w="57150"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Двойная стрелка влево/вправо 4"/>
          <p:cNvSpPr/>
          <p:nvPr/>
        </p:nvSpPr>
        <p:spPr>
          <a:xfrm rot="20537450">
            <a:off x="4686807" y="4005856"/>
            <a:ext cx="3584505" cy="458192"/>
          </a:xfrm>
          <a:prstGeom prst="leftRightArrow">
            <a:avLst/>
          </a:prstGeom>
          <a:solidFill>
            <a:srgbClr val="FF0000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43863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Прямоугольник 1"/>
          <p:cNvSpPr/>
          <p:nvPr/>
        </p:nvSpPr>
        <p:spPr>
          <a:xfrm>
            <a:off x="1569600" y="0"/>
            <a:ext cx="868378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>
                <a:solidFill>
                  <a:srgbClr val="FF0000"/>
                </a:solidFill>
                <a:latin typeface="Comic Sans MS" panose="030f0702030302020204" pitchFamily="66" charset="0"/>
              </a:rPr>
              <a:t>Какая посуда спряталась на картинке?</a:t>
            </a:r>
            <a:endParaRPr lang="ru-RU" sz="3600"/>
          </a:p>
        </p:txBody>
      </p:sp>
      <p:pic>
        <p:nvPicPr>
          <p:cNvPr id="1030" name="Picture 6" descr="http://www.playing-field.ru/img/2015/052103/331599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564437" y="760955"/>
            <a:ext cx="6694112" cy="60198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969371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/>
</p:sld>
</file>

<file path=ppt/slides/slide17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93376251"/>
              </p:ext>
            </p:extLst>
          </p:nvPr>
        </p:nvGraphicFramePr>
        <p:xfrm>
          <a:off x="1571106" y="897774"/>
          <a:ext cx="5785658" cy="5594466"/>
        </p:xfrm>
        <a:graphic>
          <a:graphicData uri="http://schemas.openxmlformats.org/drawingml/2006/table">
            <a:tbl>
              <a:tblPr/>
              <a:tblGrid>
                <a:gridCol w="1928553">
                  <a:extLst>
                    <a:ext uri="{9D8B030D-6E8A-4147-A177-3AD203B41FA5}">
                      <a16:colId xmlns:a16="http://schemas.microsoft.com/office/drawing/2014/main" val="3732959956"/>
                    </a:ext>
                  </a:extLst>
                </a:gridCol>
                <a:gridCol w="1928552">
                  <a:extLst>
                    <a:ext uri="{9D8B030D-6E8A-4147-A177-3AD203B41FA5}">
                      <a16:colId xmlns:a16="http://schemas.microsoft.com/office/drawing/2014/main" val="1175277381"/>
                    </a:ext>
                  </a:extLst>
                </a:gridCol>
                <a:gridCol w="1928553">
                  <a:extLst>
                    <a:ext uri="{9D8B030D-6E8A-4147-A177-3AD203B41FA5}">
                      <a16:colId xmlns:a16="http://schemas.microsoft.com/office/drawing/2014/main" val="2357276434"/>
                    </a:ext>
                  </a:extLst>
                </a:gridCol>
              </a:tblGrid>
              <a:tr h="1864822">
                <a:tc>
                  <a:txBody>
                    <a:bodyPr vert="horz" wrap="square"/>
                    <a:lstStyle/>
                    <a:p>
                      <a:endParaRPr lang="ru-RU"/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09658573"/>
                  </a:ext>
                </a:extLst>
              </a:tr>
              <a:tr h="1864822">
                <a:tc>
                  <a:txBody>
                    <a:bodyPr vert="horz" wrap="square"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48911000"/>
                  </a:ext>
                </a:extLst>
              </a:tr>
              <a:tr h="1864822">
                <a:tc>
                  <a:txBody>
                    <a:bodyPr vert="horz" wrap="square"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86400192"/>
                  </a:ext>
                </a:extLst>
              </a:tr>
            </a:tbl>
          </a:graphicData>
        </a:graphic>
      </p:graphicFrame>
      <p:sp>
        <p:nvSpPr>
          <p:cNvPr id="17" name="Прямоугольник 16"/>
          <p:cNvSpPr/>
          <p:nvPr/>
        </p:nvSpPr>
        <p:spPr>
          <a:xfrm>
            <a:off x="7720132" y="1024970"/>
            <a:ext cx="3996607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>
                <a:solidFill>
                  <a:srgbClr val="FF0000"/>
                </a:solidFill>
                <a:latin typeface="Comic Sans MS" panose="030f0702030302020204" pitchFamily="66" charset="0"/>
              </a:rPr>
              <a:t>Вставь в пустую клеточку</a:t>
            </a:r>
          </a:p>
          <a:p>
            <a:r>
              <a:rPr lang="ru-RU" sz="2400">
                <a:solidFill>
                  <a:srgbClr val="FF0000"/>
                </a:solidFill>
                <a:latin typeface="Comic Sans MS" panose="030f0702030302020204" pitchFamily="66" charset="0"/>
              </a:rPr>
              <a:t>нужную картинку.</a:t>
            </a:r>
            <a:endParaRPr lang="ru-RU" sz="2400"/>
          </a:p>
        </p:txBody>
      </p:sp>
      <p:sp>
        <p:nvSpPr>
          <p:cNvPr id="18" name="Прямоугольник 17"/>
          <p:cNvSpPr/>
          <p:nvPr/>
        </p:nvSpPr>
        <p:spPr>
          <a:xfrm>
            <a:off x="3837604" y="198437"/>
            <a:ext cx="679545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>
                <a:solidFill>
                  <a:srgbClr val="FF0000"/>
                </a:solidFill>
                <a:latin typeface="Comic Sans MS" panose="030f0702030302020204" pitchFamily="66" charset="0"/>
              </a:rPr>
              <a:t>Магический квадрат. Чего не хватает?</a:t>
            </a:r>
            <a:endParaRPr lang="ru-RU" sz="280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33312" y="1172743"/>
            <a:ext cx="1498031" cy="1366448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13263" y="2858357"/>
            <a:ext cx="1498031" cy="146212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19159" y="4460104"/>
            <a:ext cx="1652304" cy="1595683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07632" y="5049195"/>
            <a:ext cx="868630" cy="1123229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54261" y="5233486"/>
            <a:ext cx="1597290" cy="902286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564880" y="1641730"/>
            <a:ext cx="1670449" cy="71939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724315" y="3263958"/>
            <a:ext cx="1707028" cy="835224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714919" y="4745888"/>
            <a:ext cx="1530229" cy="1566808"/>
          </a:xfrm>
          <a:prstGeom prst="rect">
            <a:avLst/>
          </a:prstGeom>
        </p:spPr>
      </p:pic>
      <p:pic>
        <p:nvPicPr>
          <p:cNvPr id="15" name="Picture 14" descr="http://ra3kita.ru/photos4/37497.jpg"/>
          <p:cNvPicPr>
            <a:picLocks noChangeAspect="1" noChangeArrowheads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10000" b="92500" l="10000" r="90000">
                        <a14:foregroundMark x1="75800" y1="87500" x2="75800" y2="87500"/>
                        <a14:foregroundMark x1="73800" y1="87500" x2="73800" y2="875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8239" t="11400" r="14991" b="9329"/>
          <a:stretch>
            <a:fillRect/>
          </a:stretch>
        </p:blipFill>
        <p:spPr bwMode="auto">
          <a:xfrm>
            <a:off x="1801736" y="1105909"/>
            <a:ext cx="1579418" cy="15001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18" descr="http://ra3kita.ru/photos4/586516.jpg"/>
          <p:cNvPicPr>
            <a:picLocks noChangeAspect="1" noChangeArrowheads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4721" t="8736" r="15680" b="9724"/>
          <a:stretch>
            <a:fillRect/>
          </a:stretch>
        </p:blipFill>
        <p:spPr bwMode="auto">
          <a:xfrm>
            <a:off x="5463798" y="2889927"/>
            <a:ext cx="1650076" cy="15465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2" descr="http://graphics.in.ua/cat/EPS.Coloured.Cups.Clipart.jpg"/>
          <p:cNvPicPr>
            <a:picLocks noChangeAspect="1" noChangeArrowheads="1"/>
          </p:cNvPicPr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1017" b="65424" l="36780" r="67119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5691" t="3323" r="32211" b="67389"/>
          <a:stretch>
            <a:fillRect/>
          </a:stretch>
        </p:blipFill>
        <p:spPr bwMode="auto">
          <a:xfrm>
            <a:off x="7935244" y="2689662"/>
            <a:ext cx="1544777" cy="14095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7935244" y="3478432"/>
            <a:ext cx="834683" cy="865035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10058222" y="3179365"/>
            <a:ext cx="1499746" cy="1463167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10059298" y="3918994"/>
            <a:ext cx="774692" cy="8029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11079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75E-06 3.33333E-06 L -0.24089 0.02685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044" y="134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10.0.14393.0"/>
  <p:tag name="AS_RELEASE_DATE" val="2019.12.14"/>
  <p:tag name="AS_TITLE" val="Aspose.Slides for .NET 4.0 Client Profile"/>
  <p:tag name="AS_VERSION" val="19.12"/>
</p:tagLst>
</file>

<file path=ppt/theme/theme1.xml><?xml version="1.0" encoding="utf-8"?>
<a:theme xmlns:r="http://schemas.openxmlformats.org/officeDocument/2006/relationships"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Arial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Arial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>SPecialiST RePack</Company>
  <PresentationFormat>Широкоэкранный</PresentationFormat>
  <Paragraphs>69</Paragraphs>
  <Slides>17</Slides>
  <Notes>0</Notes>
  <TotalTime>414</TotalTime>
  <HiddenSlides>0</HiddenSlides>
  <MMClips>0</MMClips>
  <ScaleCrop>0</ScaleCrop>
  <HeadingPairs>
    <vt:vector baseType="variant" size="6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baseType="lpstr" size="24">
      <vt:lpstr>Arial</vt:lpstr>
      <vt:lpstr>Calibri Light</vt:lpstr>
      <vt:lpstr>Calibri</vt:lpstr>
      <vt:lpstr>Comic Sans MS</vt:lpstr>
      <vt:lpstr>Times New Roman</vt:lpstr>
      <vt:lpstr>Trebuchet MS</vt:lpstr>
      <vt:lpstr>Тема Office</vt:lpstr>
      <vt:lpstr>ИНТЕРАКТИВНОЕ ПОСОБИЕ ПО ТЕМЕ «ПОСУДА»(для детей старшего дошкольного возраста)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Aspose.Slides for .NET</Application>
  <AppVersion>19.1200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title>Презентация PowerPoint</dc:title>
  <dc:creator>Вадим Тен</dc:creator>
  <cp:lastModifiedBy>011</cp:lastModifiedBy>
  <cp:revision>51</cp:revision>
  <dcterms:created xsi:type="dcterms:W3CDTF">2016-04-24T08:29:35Z</dcterms:created>
  <dcterms:modified xsi:type="dcterms:W3CDTF">2025-06-29T17:14:07Z</dcterms:modified>
</cp:coreProperties>
</file>